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4" r:id="rId2"/>
    <p:sldId id="270" r:id="rId3"/>
    <p:sldId id="273" r:id="rId4"/>
    <p:sldId id="278" r:id="rId5"/>
    <p:sldId id="287" r:id="rId6"/>
    <p:sldId id="288" r:id="rId7"/>
    <p:sldId id="286" r:id="rId8"/>
    <p:sldId id="284" r:id="rId9"/>
    <p:sldId id="283" r:id="rId10"/>
    <p:sldId id="272" r:id="rId11"/>
    <p:sldId id="279" r:id="rId12"/>
    <p:sldId id="266" r:id="rId13"/>
    <p:sldId id="290" r:id="rId14"/>
    <p:sldId id="268" r:id="rId15"/>
    <p:sldId id="269" r:id="rId16"/>
    <p:sldId id="276" r:id="rId17"/>
    <p:sldId id="277" r:id="rId18"/>
    <p:sldId id="294" r:id="rId19"/>
    <p:sldId id="291" r:id="rId20"/>
    <p:sldId id="261" r:id="rId21"/>
    <p:sldId id="262" r:id="rId22"/>
    <p:sldId id="281" r:id="rId23"/>
    <p:sldId id="295" r:id="rId24"/>
    <p:sldId id="289" r:id="rId25"/>
    <p:sldId id="292"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10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BA367-B75A-4A0E-8658-43E6AE097CB3}" type="datetimeFigureOut">
              <a:rPr lang="de-DE" smtClean="0"/>
              <a:t>03.08.2015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356E99-DC05-49DC-8BF6-51300C5CD574}" type="slidenum">
              <a:rPr lang="de-DE" smtClean="0"/>
              <a:t>‹Nr.›</a:t>
            </a:fld>
            <a:endParaRPr lang="de-DE"/>
          </a:p>
        </p:txBody>
      </p:sp>
    </p:spTree>
    <p:extLst>
      <p:ext uri="{BB962C8B-B14F-4D97-AF65-F5344CB8AC3E}">
        <p14:creationId xmlns:p14="http://schemas.microsoft.com/office/powerpoint/2010/main" val="405763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etzentwicklungsplan.de/_NEP_file_transfer/NEP_2014_2_Entwurf_Teil1.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v-magazine.de/index.php?id=9&amp;tx_ttnews%5btt_news%5d=18921&amp;noMobile=1&amp;cHash=341f2bccedaa1a7f25e8123fbfc72b3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fv.de/artikel/fernuebertragungstrassen_oder_speicherausbau.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asterplan100.de/fileadmin/user_upload/content/pdf/2015-02-04_EnSzenarien_KomMod4FFM_ISE_final_2.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Strombedarf in Bayern_2</a:t>
            </a:r>
          </a:p>
          <a:p>
            <a:endParaRPr lang="de-DE" dirty="0"/>
          </a:p>
        </p:txBody>
      </p:sp>
      <p:sp>
        <p:nvSpPr>
          <p:cNvPr id="4" name="Foliennummernplatzhalter 3"/>
          <p:cNvSpPr>
            <a:spLocks noGrp="1"/>
          </p:cNvSpPr>
          <p:nvPr>
            <p:ph type="sldNum" sz="quarter" idx="10"/>
          </p:nvPr>
        </p:nvSpPr>
        <p:spPr/>
        <p:txBody>
          <a:bodyPr/>
          <a:lstStyle/>
          <a:p>
            <a:fld id="{FAC65711-F784-4D2D-9342-818E1B0D91F2}" type="slidenum">
              <a:rPr lang="de-DE" smtClean="0"/>
              <a:t>5</a:t>
            </a:fld>
            <a:endParaRPr lang="de-DE"/>
          </a:p>
        </p:txBody>
      </p:sp>
    </p:spTree>
    <p:extLst>
      <p:ext uri="{BB962C8B-B14F-4D97-AF65-F5344CB8AC3E}">
        <p14:creationId xmlns:p14="http://schemas.microsoft.com/office/powerpoint/2010/main" val="568654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u="sng" kern="1200" dirty="0" smtClean="0">
                <a:solidFill>
                  <a:schemeClr val="tx1"/>
                </a:solidFill>
                <a:effectLst/>
                <a:latin typeface="+mn-lt"/>
                <a:ea typeface="+mn-ea"/>
                <a:cs typeface="+mn-cs"/>
                <a:hlinkClick r:id="rId3"/>
              </a:rPr>
              <a:t>http://www.netzentwicklungsplan.de/_NEP_file_transfer/NEP_2014_2_Entwurf_Teil1.pdf</a:t>
            </a:r>
            <a:r>
              <a:rPr lang="de-DE" sz="1200" u="none" kern="1200" dirty="0" smtClean="0">
                <a:solidFill>
                  <a:schemeClr val="tx1"/>
                </a:solidFill>
                <a:effectLst/>
                <a:latin typeface="+mn-lt"/>
                <a:ea typeface="+mn-ea"/>
                <a:cs typeface="+mn-cs"/>
              </a:rPr>
              <a:t> (Seite 35)</a:t>
            </a:r>
          </a:p>
          <a:p>
            <a:endParaRPr lang="de-DE" dirty="0"/>
          </a:p>
        </p:txBody>
      </p:sp>
      <p:sp>
        <p:nvSpPr>
          <p:cNvPr id="4" name="Foliennummernplatzhalter 3"/>
          <p:cNvSpPr>
            <a:spLocks noGrp="1"/>
          </p:cNvSpPr>
          <p:nvPr>
            <p:ph type="sldNum" sz="quarter" idx="10"/>
          </p:nvPr>
        </p:nvSpPr>
        <p:spPr/>
        <p:txBody>
          <a:bodyPr/>
          <a:lstStyle/>
          <a:p>
            <a:fld id="{15356E99-DC05-49DC-8BF6-51300C5CD574}" type="slidenum">
              <a:rPr lang="de-DE" smtClean="0"/>
              <a:t>24</a:t>
            </a:fld>
            <a:endParaRPr lang="de-DE"/>
          </a:p>
        </p:txBody>
      </p:sp>
    </p:spTree>
    <p:extLst>
      <p:ext uri="{BB962C8B-B14F-4D97-AF65-F5344CB8AC3E}">
        <p14:creationId xmlns:p14="http://schemas.microsoft.com/office/powerpoint/2010/main" val="422382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Strombedarf in Bayern_2</a:t>
            </a:r>
          </a:p>
          <a:p>
            <a:endParaRPr lang="de-DE" dirty="0"/>
          </a:p>
        </p:txBody>
      </p:sp>
      <p:sp>
        <p:nvSpPr>
          <p:cNvPr id="4" name="Foliennummernplatzhalter 3"/>
          <p:cNvSpPr>
            <a:spLocks noGrp="1"/>
          </p:cNvSpPr>
          <p:nvPr>
            <p:ph type="sldNum" sz="quarter" idx="10"/>
          </p:nvPr>
        </p:nvSpPr>
        <p:spPr/>
        <p:txBody>
          <a:bodyPr/>
          <a:lstStyle/>
          <a:p>
            <a:fld id="{15356E99-DC05-49DC-8BF6-51300C5CD574}" type="slidenum">
              <a:rPr lang="de-DE" smtClean="0"/>
              <a:t>6</a:t>
            </a:fld>
            <a:endParaRPr lang="de-DE"/>
          </a:p>
        </p:txBody>
      </p:sp>
    </p:spTree>
    <p:extLst>
      <p:ext uri="{BB962C8B-B14F-4D97-AF65-F5344CB8AC3E}">
        <p14:creationId xmlns:p14="http://schemas.microsoft.com/office/powerpoint/2010/main" val="77663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Datei „Jahresdauerlinie_B2024_PV_Wind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u="sng" kern="1200" dirty="0" smtClean="0">
                <a:solidFill>
                  <a:schemeClr val="tx1"/>
                </a:solidFill>
                <a:effectLst/>
                <a:latin typeface="+mn-lt"/>
                <a:ea typeface="+mn-ea"/>
                <a:cs typeface="+mn-cs"/>
                <a:hlinkClick r:id="rId3"/>
              </a:rPr>
              <a:t>http://www.pv-magazine.de/index.php?id=9&amp;tx_ttnews[tt_news]=18921&amp;noMobile=1&amp;cHash=341f2bccedaa1a7f25e8123fbfc72b36</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A050DA24-2D5E-4B25-BA90-B3BC7D70109D}" type="slidenum">
              <a:rPr lang="de-DE" smtClean="0"/>
              <a:pPr>
                <a:defRPr/>
              </a:pPr>
              <a:t>13</a:t>
            </a:fld>
            <a:endParaRPr lang="de-DE"/>
          </a:p>
        </p:txBody>
      </p:sp>
    </p:spTree>
    <p:extLst>
      <p:ext uri="{BB962C8B-B14F-4D97-AF65-F5344CB8AC3E}">
        <p14:creationId xmlns:p14="http://schemas.microsoft.com/office/powerpoint/2010/main" val="418581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lienbildplatzhalter 1"/>
          <p:cNvSpPr>
            <a:spLocks noGrp="1" noRot="1" noChangeAspect="1" noTextEdit="1"/>
          </p:cNvSpPr>
          <p:nvPr>
            <p:ph type="sldImg"/>
          </p:nvPr>
        </p:nvSpPr>
        <p:spPr>
          <a:ln/>
        </p:spPr>
      </p:sp>
      <p:sp>
        <p:nvSpPr>
          <p:cNvPr id="182275" name="Notizenplatzhalter 2"/>
          <p:cNvSpPr>
            <a:spLocks noGrp="1"/>
          </p:cNvSpPr>
          <p:nvPr>
            <p:ph type="body" idx="1"/>
          </p:nvPr>
        </p:nvSpPr>
        <p:spPr>
          <a:noFill/>
        </p:spPr>
        <p:txBody>
          <a:bodyPr/>
          <a:lstStyle/>
          <a:p>
            <a:endParaRPr lang="de-DE" altLang="de-DE" dirty="0" smtClean="0"/>
          </a:p>
        </p:txBody>
      </p:sp>
      <p:sp>
        <p:nvSpPr>
          <p:cNvPr id="182276"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14198" indent="-274691" eaLnBrk="0" hangingPunct="0">
              <a:spcBef>
                <a:spcPct val="30000"/>
              </a:spcBef>
              <a:defRPr sz="1200">
                <a:solidFill>
                  <a:schemeClr val="tx1"/>
                </a:solidFill>
                <a:latin typeface="Times New Roman" pitchFamily="18" charset="0"/>
              </a:defRPr>
            </a:lvl2pPr>
            <a:lvl3pPr marL="1098766" indent="-219753" eaLnBrk="0" hangingPunct="0">
              <a:spcBef>
                <a:spcPct val="30000"/>
              </a:spcBef>
              <a:defRPr sz="1200">
                <a:solidFill>
                  <a:schemeClr val="tx1"/>
                </a:solidFill>
                <a:latin typeface="Times New Roman" pitchFamily="18" charset="0"/>
              </a:defRPr>
            </a:lvl3pPr>
            <a:lvl4pPr marL="1538272" indent="-219753" eaLnBrk="0" hangingPunct="0">
              <a:spcBef>
                <a:spcPct val="30000"/>
              </a:spcBef>
              <a:defRPr sz="1200">
                <a:solidFill>
                  <a:schemeClr val="tx1"/>
                </a:solidFill>
                <a:latin typeface="Times New Roman" pitchFamily="18" charset="0"/>
              </a:defRPr>
            </a:lvl4pPr>
            <a:lvl5pPr marL="1977779" indent="-219753" eaLnBrk="0" hangingPunct="0">
              <a:spcBef>
                <a:spcPct val="30000"/>
              </a:spcBef>
              <a:defRPr sz="1200">
                <a:solidFill>
                  <a:schemeClr val="tx1"/>
                </a:solidFill>
                <a:latin typeface="Times New Roman" pitchFamily="18" charset="0"/>
              </a:defRPr>
            </a:lvl5pPr>
            <a:lvl6pPr marL="2417285" indent="-219753" eaLnBrk="0" fontAlgn="base" hangingPunct="0">
              <a:spcBef>
                <a:spcPct val="30000"/>
              </a:spcBef>
              <a:spcAft>
                <a:spcPct val="0"/>
              </a:spcAft>
              <a:defRPr sz="1200">
                <a:solidFill>
                  <a:schemeClr val="tx1"/>
                </a:solidFill>
                <a:latin typeface="Times New Roman" pitchFamily="18" charset="0"/>
              </a:defRPr>
            </a:lvl6pPr>
            <a:lvl7pPr marL="2856791" indent="-219753" eaLnBrk="0" fontAlgn="base" hangingPunct="0">
              <a:spcBef>
                <a:spcPct val="30000"/>
              </a:spcBef>
              <a:spcAft>
                <a:spcPct val="0"/>
              </a:spcAft>
              <a:defRPr sz="1200">
                <a:solidFill>
                  <a:schemeClr val="tx1"/>
                </a:solidFill>
                <a:latin typeface="Times New Roman" pitchFamily="18" charset="0"/>
              </a:defRPr>
            </a:lvl7pPr>
            <a:lvl8pPr marL="3296298" indent="-219753" eaLnBrk="0" fontAlgn="base" hangingPunct="0">
              <a:spcBef>
                <a:spcPct val="30000"/>
              </a:spcBef>
              <a:spcAft>
                <a:spcPct val="0"/>
              </a:spcAft>
              <a:defRPr sz="1200">
                <a:solidFill>
                  <a:schemeClr val="tx1"/>
                </a:solidFill>
                <a:latin typeface="Times New Roman" pitchFamily="18" charset="0"/>
              </a:defRPr>
            </a:lvl8pPr>
            <a:lvl9pPr marL="3735804" indent="-21975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850C060-E0DA-4BEA-9924-90EB435D6D1E}" type="slidenum">
              <a:rPr lang="de-DE" altLang="de-DE" smtClean="0"/>
              <a:pPr eaLnBrk="1" hangingPunct="1">
                <a:spcBef>
                  <a:spcPct val="0"/>
                </a:spcBef>
              </a:pPr>
              <a:t>15</a:t>
            </a:fld>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Datei „Jahresdauerlinie_B2024_PV_Wind “</a:t>
            </a:r>
            <a:endParaRPr lang="de-DE"/>
          </a:p>
        </p:txBody>
      </p:sp>
      <p:sp>
        <p:nvSpPr>
          <p:cNvPr id="4" name="Foliennummernplatzhalter 3"/>
          <p:cNvSpPr>
            <a:spLocks noGrp="1"/>
          </p:cNvSpPr>
          <p:nvPr>
            <p:ph type="sldNum" sz="quarter" idx="10"/>
          </p:nvPr>
        </p:nvSpPr>
        <p:spPr/>
        <p:txBody>
          <a:bodyPr/>
          <a:lstStyle/>
          <a:p>
            <a:pPr>
              <a:defRPr/>
            </a:pPr>
            <a:fld id="{A050DA24-2D5E-4B25-BA90-B3BC7D70109D}" type="slidenum">
              <a:rPr lang="de-DE" smtClean="0"/>
              <a:pPr>
                <a:defRPr/>
              </a:pPr>
              <a:t>16</a:t>
            </a:fld>
            <a:endParaRPr lang="de-DE"/>
          </a:p>
        </p:txBody>
      </p:sp>
    </p:spTree>
    <p:extLst>
      <p:ext uri="{BB962C8B-B14F-4D97-AF65-F5344CB8AC3E}">
        <p14:creationId xmlns:p14="http://schemas.microsoft.com/office/powerpoint/2010/main" val="418581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hlinkClick r:id="rId3"/>
              </a:rPr>
              <a:t>http://www.sfv.de/artikel/fernuebertragungstrassen_oder_speicherausbau.htm</a:t>
            </a:r>
            <a:endParaRPr lang="de-DE" sz="1200" kern="1200" dirty="0" smtClean="0">
              <a:solidFill>
                <a:schemeClr val="tx1"/>
              </a:solidFill>
              <a:effectLst/>
              <a:latin typeface="+mn-lt"/>
              <a:ea typeface="+mn-ea"/>
              <a:cs typeface="+mn-cs"/>
            </a:endParaRPr>
          </a:p>
          <a:p>
            <a:r>
              <a:rPr lang="de-DE" sz="1200" kern="1200" smtClean="0">
                <a:solidFill>
                  <a:schemeClr val="tx1"/>
                </a:solidFill>
                <a:effectLst/>
                <a:latin typeface="+mn-lt"/>
                <a:ea typeface="+mn-ea"/>
                <a:cs typeface="+mn-cs"/>
              </a:rPr>
              <a:t>Folie 28</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5356E99-DC05-49DC-8BF6-51300C5CD574}" type="slidenum">
              <a:rPr lang="de-DE" smtClean="0"/>
              <a:t>18</a:t>
            </a:fld>
            <a:endParaRPr lang="de-DE"/>
          </a:p>
        </p:txBody>
      </p:sp>
    </p:spTree>
    <p:extLst>
      <p:ext uri="{BB962C8B-B14F-4D97-AF65-F5344CB8AC3E}">
        <p14:creationId xmlns:p14="http://schemas.microsoft.com/office/powerpoint/2010/main" val="119308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Seite 58</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u="sng" kern="1200" dirty="0" smtClean="0">
                <a:solidFill>
                  <a:schemeClr val="tx1"/>
                </a:solidFill>
                <a:effectLst/>
                <a:latin typeface="+mn-lt"/>
                <a:ea typeface="+mn-ea"/>
                <a:cs typeface="+mn-cs"/>
                <a:hlinkClick r:id="rId3"/>
              </a:rPr>
              <a:t>http://www.masterplan100.de/fileadmin/user_upload/content/pdf/2015-02-04_EnSzenarien_KomMod4FFM_ISE_final_2.pdf</a:t>
            </a:r>
            <a:endParaRPr lang="de-DE" sz="1200" kern="1200" dirty="0" smtClean="0">
              <a:solidFill>
                <a:schemeClr val="tx1"/>
              </a:solidFill>
              <a:effectLst/>
              <a:latin typeface="+mn-lt"/>
              <a:ea typeface="+mn-ea"/>
              <a:cs typeface="+mn-cs"/>
            </a:endParaRPr>
          </a:p>
          <a:p>
            <a:r>
              <a:rPr lang="de-DE" dirty="0" smtClean="0"/>
              <a:t> </a:t>
            </a:r>
            <a:endParaRPr lang="de-DE" dirty="0"/>
          </a:p>
        </p:txBody>
      </p:sp>
      <p:sp>
        <p:nvSpPr>
          <p:cNvPr id="4" name="Foliennummernplatzhalter 3"/>
          <p:cNvSpPr>
            <a:spLocks noGrp="1"/>
          </p:cNvSpPr>
          <p:nvPr>
            <p:ph type="sldNum" sz="quarter" idx="10"/>
          </p:nvPr>
        </p:nvSpPr>
        <p:spPr/>
        <p:txBody>
          <a:bodyPr/>
          <a:lstStyle/>
          <a:p>
            <a:fld id="{9086B43E-54AD-4671-A1F4-A8FF3CAFAD6D}" type="slidenum">
              <a:rPr lang="de-DE" smtClean="0"/>
              <a:t>19</a:t>
            </a:fld>
            <a:endParaRPr lang="de-DE"/>
          </a:p>
        </p:txBody>
      </p:sp>
    </p:spTree>
    <p:extLst>
      <p:ext uri="{BB962C8B-B14F-4D97-AF65-F5344CB8AC3E}">
        <p14:creationId xmlns:p14="http://schemas.microsoft.com/office/powerpoint/2010/main" val="177719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http://www.stromauskunft.de/strompreise/strompreis-atlas/</a:t>
            </a:r>
            <a:endParaRPr lang="de-DE" dirty="0"/>
          </a:p>
        </p:txBody>
      </p:sp>
      <p:sp>
        <p:nvSpPr>
          <p:cNvPr id="4" name="Foliennummernplatzhalter 3"/>
          <p:cNvSpPr>
            <a:spLocks noGrp="1"/>
          </p:cNvSpPr>
          <p:nvPr>
            <p:ph type="sldNum" sz="quarter" idx="10"/>
          </p:nvPr>
        </p:nvSpPr>
        <p:spPr/>
        <p:txBody>
          <a:bodyPr/>
          <a:lstStyle/>
          <a:p>
            <a:fld id="{FAC65711-F784-4D2D-9342-818E1B0D91F2}" type="slidenum">
              <a:rPr lang="de-DE" smtClean="0"/>
              <a:t>22</a:t>
            </a:fld>
            <a:endParaRPr lang="de-DE"/>
          </a:p>
        </p:txBody>
      </p:sp>
    </p:spTree>
    <p:extLst>
      <p:ext uri="{BB962C8B-B14F-4D97-AF65-F5344CB8AC3E}">
        <p14:creationId xmlns:p14="http://schemas.microsoft.com/office/powerpoint/2010/main" val="1978211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http://www.bmwi.de/BMWi/Redaktion/PDF/Publikationen/Studien/beschaeftigung-durch-erneuerbare-energien-in-deutschland,property=pdf,bereich=bmwi2012,sprache=de,rwb=true.pdf</a:t>
            </a:r>
            <a:endParaRPr lang="de-DE"/>
          </a:p>
        </p:txBody>
      </p:sp>
      <p:sp>
        <p:nvSpPr>
          <p:cNvPr id="4" name="Foliennummernplatzhalter 3"/>
          <p:cNvSpPr>
            <a:spLocks noGrp="1"/>
          </p:cNvSpPr>
          <p:nvPr>
            <p:ph type="sldNum" sz="quarter" idx="10"/>
          </p:nvPr>
        </p:nvSpPr>
        <p:spPr/>
        <p:txBody>
          <a:bodyPr/>
          <a:lstStyle/>
          <a:p>
            <a:fld id="{9086B43E-54AD-4671-A1F4-A8FF3CAFAD6D}" type="slidenum">
              <a:rPr lang="de-DE" smtClean="0"/>
              <a:t>23</a:t>
            </a:fld>
            <a:endParaRPr lang="de-DE"/>
          </a:p>
        </p:txBody>
      </p:sp>
    </p:spTree>
    <p:extLst>
      <p:ext uri="{BB962C8B-B14F-4D97-AF65-F5344CB8AC3E}">
        <p14:creationId xmlns:p14="http://schemas.microsoft.com/office/powerpoint/2010/main" val="207117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47FF934-068D-43D4-B932-FF4F2E4647E8}" type="datetimeFigureOut">
              <a:rPr lang="de-DE" smtClean="0"/>
              <a:t>03.08.2015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57029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47FF934-068D-43D4-B932-FF4F2E4647E8}" type="datetimeFigureOut">
              <a:rPr lang="de-DE" smtClean="0"/>
              <a:t>03.08.2015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76595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47FF934-068D-43D4-B932-FF4F2E4647E8}" type="datetimeFigureOut">
              <a:rPr lang="de-DE" smtClean="0"/>
              <a:t>03.08.2015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118780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600" b="1">
                <a:latin typeface="Verdana" panose="020B0604030504040204" pitchFamily="34" charset="0"/>
                <a:ea typeface="Verdana" panose="020B0604030504040204" pitchFamily="34" charset="0"/>
                <a:cs typeface="Verdana" panose="020B0604030504040204"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447FF934-068D-43D4-B932-FF4F2E4647E8}" type="datetimeFigureOut">
              <a:rPr lang="de-DE" smtClean="0"/>
              <a:t>03.08.2015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189016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47FF934-068D-43D4-B932-FF4F2E4647E8}" type="datetimeFigureOut">
              <a:rPr lang="de-DE" smtClean="0"/>
              <a:t>03.08.2015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21876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47FF934-068D-43D4-B932-FF4F2E4647E8}" type="datetimeFigureOut">
              <a:rPr lang="de-DE" smtClean="0"/>
              <a:t>03.08.2015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377684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47FF934-068D-43D4-B932-FF4F2E4647E8}" type="datetimeFigureOut">
              <a:rPr lang="de-DE" smtClean="0"/>
              <a:t>03.08.2015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92080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600" b="1">
                <a:latin typeface="Verdana" panose="020B0604030504040204" pitchFamily="34" charset="0"/>
                <a:ea typeface="Verdana" panose="020B0604030504040204" pitchFamily="34" charset="0"/>
                <a:cs typeface="Verdana" panose="020B0604030504040204" pitchFamily="34" charset="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447FF934-068D-43D4-B932-FF4F2E4647E8}" type="datetimeFigureOut">
              <a:rPr lang="de-DE" smtClean="0"/>
              <a:t>03.08.2015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134424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47FF934-068D-43D4-B932-FF4F2E4647E8}" type="datetimeFigureOut">
              <a:rPr lang="de-DE" smtClean="0"/>
              <a:t>03.08.2015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371979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47FF934-068D-43D4-B932-FF4F2E4647E8}" type="datetimeFigureOut">
              <a:rPr lang="de-DE" smtClean="0"/>
              <a:t>03.08.2015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22099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47FF934-068D-43D4-B932-FF4F2E4647E8}" type="datetimeFigureOut">
              <a:rPr lang="de-DE" smtClean="0"/>
              <a:t>03.08.2015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213B78-D057-4099-9357-FF576ECB48A6}" type="slidenum">
              <a:rPr lang="de-DE" smtClean="0"/>
              <a:t>‹Nr.›</a:t>
            </a:fld>
            <a:endParaRPr lang="de-DE"/>
          </a:p>
        </p:txBody>
      </p:sp>
    </p:spTree>
    <p:extLst>
      <p:ext uri="{BB962C8B-B14F-4D97-AF65-F5344CB8AC3E}">
        <p14:creationId xmlns:p14="http://schemas.microsoft.com/office/powerpoint/2010/main" val="385930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FF934-068D-43D4-B932-FF4F2E4647E8}" type="datetimeFigureOut">
              <a:rPr lang="de-DE" smtClean="0"/>
              <a:t>03.08.2015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13B78-D057-4099-9357-FF576ECB48A6}" type="slidenum">
              <a:rPr lang="de-DE" smtClean="0"/>
              <a:t>‹Nr.›</a:t>
            </a:fld>
            <a:endParaRPr lang="de-DE"/>
          </a:p>
        </p:txBody>
      </p:sp>
    </p:spTree>
    <p:extLst>
      <p:ext uri="{BB962C8B-B14F-4D97-AF65-F5344CB8AC3E}">
        <p14:creationId xmlns:p14="http://schemas.microsoft.com/office/powerpoint/2010/main" val="299347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stromauskunft.d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gruene-fraktion-bayern.de/sites/default/files/17_000218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nergie-innovativ.de/fileadmin/user_upload/stmwivt/Publikationen/2013/Daten_zur_bayerischen_Energieversorgung__2013.pdf" TargetMode="External"/><Relationship Id="rId4" Type="http://schemas.openxmlformats.org/officeDocument/2006/relationships/hyperlink" Target="http://www.bayern-innovativ.de/ib/site/documents/media/5ff07424-07d6-eaf1-1cb1-c69cc5ab1e25.pdf/Projektnews_CET_4_2013_End_FREI_klein.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24744"/>
            <a:ext cx="7772400" cy="2592288"/>
          </a:xfrm>
        </p:spPr>
        <p:txBody>
          <a:bodyPr>
            <a:normAutofit fontScale="90000"/>
          </a:bodyPr>
          <a:lstStyle/>
          <a:p>
            <a:r>
              <a:rPr lang="de-DE" b="1" dirty="0" smtClean="0">
                <a:latin typeface="Verdana" panose="020B0604030504040204" pitchFamily="34" charset="0"/>
                <a:ea typeface="Verdana" panose="020B0604030504040204" pitchFamily="34" charset="0"/>
                <a:cs typeface="Verdana" panose="020B0604030504040204" pitchFamily="34" charset="0"/>
              </a:rPr>
              <a:t>Wie sicher ist die Stromversorgung in Bayern ohne </a:t>
            </a:r>
            <a:r>
              <a:rPr lang="de-DE" b="1" dirty="0" err="1" smtClean="0">
                <a:latin typeface="Verdana" panose="020B0604030504040204" pitchFamily="34" charset="0"/>
                <a:ea typeface="Verdana" panose="020B0604030504040204" pitchFamily="34" charset="0"/>
                <a:cs typeface="Verdana" panose="020B0604030504040204" pitchFamily="34" charset="0"/>
              </a:rPr>
              <a:t>SuedLink</a:t>
            </a:r>
            <a:r>
              <a:rPr lang="de-DE" b="1" dirty="0" smtClean="0">
                <a:latin typeface="Verdana" panose="020B0604030504040204" pitchFamily="34" charset="0"/>
                <a:ea typeface="Verdana" panose="020B0604030504040204" pitchFamily="34" charset="0"/>
                <a:cs typeface="Verdana" panose="020B0604030504040204" pitchFamily="34" charset="0"/>
              </a:rPr>
              <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smtClean="0">
                <a:latin typeface="Verdana" panose="020B0604030504040204" pitchFamily="34" charset="0"/>
                <a:ea typeface="Verdana" panose="020B0604030504040204" pitchFamily="34" charset="0"/>
                <a:cs typeface="Verdana" panose="020B0604030504040204" pitchFamily="34" charset="0"/>
              </a:rPr>
              <a:t> nach 2022?</a:t>
            </a:r>
            <a:endParaRPr lang="de-DE" b="1" dirty="0">
              <a:latin typeface="Verdana" panose="020B0604030504040204" pitchFamily="34" charset="0"/>
              <a:ea typeface="Verdana" panose="020B0604030504040204" pitchFamily="34" charset="0"/>
              <a:cs typeface="Verdana" panose="020B0604030504040204" pitchFamily="34" charset="0"/>
            </a:endParaRPr>
          </a:p>
        </p:txBody>
      </p:sp>
      <p:sp>
        <p:nvSpPr>
          <p:cNvPr id="3" name="Untertitel 2"/>
          <p:cNvSpPr>
            <a:spLocks noGrp="1"/>
          </p:cNvSpPr>
          <p:nvPr>
            <p:ph type="subTitle" idx="1"/>
          </p:nvPr>
        </p:nvSpPr>
        <p:spPr/>
        <p:txBody>
          <a:bodyPr>
            <a:normAutofit fontScale="92500"/>
          </a:bodyPr>
          <a:lstStyle/>
          <a:p>
            <a:r>
              <a:rPr lang="de-DE" dirty="0" smtClean="0"/>
              <a:t>Erich </a:t>
            </a:r>
            <a:r>
              <a:rPr lang="de-DE" dirty="0" err="1" smtClean="0"/>
              <a:t>Waldherr</a:t>
            </a:r>
            <a:endParaRPr lang="de-DE" dirty="0" smtClean="0"/>
          </a:p>
          <a:p>
            <a:r>
              <a:rPr lang="de-DE" sz="2600" dirty="0" smtClean="0"/>
              <a:t>(Referent für Energiefragen des BN Schweinfurt) </a:t>
            </a:r>
          </a:p>
          <a:p>
            <a:r>
              <a:rPr lang="de-DE" dirty="0" smtClean="0"/>
              <a:t>Stand</a:t>
            </a:r>
            <a:r>
              <a:rPr lang="de-DE" smtClean="0"/>
              <a:t>: </a:t>
            </a:r>
            <a:r>
              <a:rPr lang="de-DE" smtClean="0"/>
              <a:t>03.08.2015</a:t>
            </a:r>
            <a:endParaRPr lang="de-DE" dirty="0"/>
          </a:p>
        </p:txBody>
      </p:sp>
    </p:spTree>
    <p:extLst>
      <p:ext uri="{BB962C8B-B14F-4D97-AF65-F5344CB8AC3E}">
        <p14:creationId xmlns:p14="http://schemas.microsoft.com/office/powerpoint/2010/main" val="307953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Gedanken</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sz="2400" dirty="0"/>
              <a:t>Selbst wenn nur ein Teil der BN-Forderungen bzw. Absichtserklärungen der Politik umgesetzt werden, macht es die Stromversorgung in Bayern noch </a:t>
            </a:r>
            <a:r>
              <a:rPr lang="de-DE" sz="2400" dirty="0" smtClean="0"/>
              <a:t>sicherer!</a:t>
            </a:r>
          </a:p>
          <a:p>
            <a:pPr marL="0" indent="0">
              <a:buNone/>
            </a:pPr>
            <a:endParaRPr lang="de-DE" sz="2400" dirty="0" smtClean="0"/>
          </a:p>
          <a:p>
            <a:pPr marL="0" indent="0">
              <a:buNone/>
            </a:pPr>
            <a:r>
              <a:rPr lang="de-DE" sz="2400" dirty="0" smtClean="0"/>
              <a:t>Nachfolgend habe ich versucht, die fluktuierende  Bereitstellung von Windstrom zu </a:t>
            </a:r>
            <a:r>
              <a:rPr lang="de-DE" sz="2400" dirty="0" err="1" smtClean="0"/>
              <a:t>hinterleuchten</a:t>
            </a:r>
            <a:r>
              <a:rPr lang="de-DE" sz="2400" dirty="0" smtClean="0"/>
              <a:t>. Die Bundesnetzagentur hat mir leider nur die Jahresdauerlinie für Wind in ganz Deutschland geschickt. Möglicherweise ist diese in Norddeutschland etwas anders. Auf der anderen Seite sind die meisten Windkraftanlagen im </a:t>
            </a:r>
            <a:r>
              <a:rPr lang="de-DE" sz="2400" smtClean="0"/>
              <a:t>Norden installiert. </a:t>
            </a:r>
            <a:endParaRPr lang="de-DE" sz="2400" dirty="0"/>
          </a:p>
          <a:p>
            <a:pPr marL="0" indent="0">
              <a:buNone/>
            </a:pPr>
            <a:r>
              <a:rPr lang="de-DE" sz="2800" dirty="0"/>
              <a:t> </a:t>
            </a:r>
          </a:p>
          <a:p>
            <a:endParaRPr lang="de-DE" dirty="0"/>
          </a:p>
        </p:txBody>
      </p:sp>
    </p:spTree>
    <p:extLst>
      <p:ext uri="{BB962C8B-B14F-4D97-AF65-F5344CB8AC3E}">
        <p14:creationId xmlns:p14="http://schemas.microsoft.com/office/powerpoint/2010/main" val="264608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Kritik des BUND Naturschutz in Bayern e.V.</a:t>
            </a:r>
            <a:endParaRPr lang="de-DE" dirty="0"/>
          </a:p>
        </p:txBody>
      </p:sp>
      <p:sp>
        <p:nvSpPr>
          <p:cNvPr id="3" name="Inhaltsplatzhalter 2"/>
          <p:cNvSpPr>
            <a:spLocks noGrp="1"/>
          </p:cNvSpPr>
          <p:nvPr>
            <p:ph idx="1"/>
          </p:nvPr>
        </p:nvSpPr>
        <p:spPr/>
        <p:txBody>
          <a:bodyPr>
            <a:normAutofit lnSpcReduction="10000"/>
          </a:bodyPr>
          <a:lstStyle/>
          <a:p>
            <a:pPr lvl="0"/>
            <a:r>
              <a:rPr lang="de-DE" sz="2000" dirty="0" smtClean="0"/>
              <a:t>Grundlegende Kritik am Aufbau des Verfahrens</a:t>
            </a:r>
          </a:p>
          <a:p>
            <a:pPr lvl="0"/>
            <a:r>
              <a:rPr lang="de-DE" sz="2000" dirty="0" smtClean="0"/>
              <a:t>Berechnungsverfahren intransparent.</a:t>
            </a:r>
          </a:p>
          <a:p>
            <a:pPr lvl="0"/>
            <a:r>
              <a:rPr lang="de-DE" sz="2000" dirty="0" smtClean="0"/>
              <a:t>Falsches Marktmodell, das Braunkohlestrom bevorzugt und Gaskraftwerke benachteiligt (Emissionshandel).</a:t>
            </a:r>
          </a:p>
          <a:p>
            <a:r>
              <a:rPr lang="de-DE" sz="2000" dirty="0"/>
              <a:t>Atom- und Kohlestrom dürfen auf dem Terminmarkt geliefert werden, auch wenn </a:t>
            </a:r>
            <a:r>
              <a:rPr lang="de-DE" sz="2000" dirty="0" err="1" smtClean="0"/>
              <a:t>zuviel</a:t>
            </a:r>
            <a:r>
              <a:rPr lang="de-DE" sz="2000" dirty="0" smtClean="0"/>
              <a:t> EE-Strom auf dem Spotmarkt vorhanden ist.</a:t>
            </a:r>
            <a:endParaRPr lang="de-DE" sz="2000" dirty="0"/>
          </a:p>
          <a:p>
            <a:pPr lvl="0"/>
            <a:r>
              <a:rPr lang="de-DE" sz="2000" dirty="0" smtClean="0"/>
              <a:t>Spitzenabschaltungen von 30 % der Nennleistung bedeuten einen Ertragsverlust von 1 %</a:t>
            </a:r>
          </a:p>
          <a:p>
            <a:pPr lvl="0"/>
            <a:r>
              <a:rPr lang="de-DE" sz="2000" dirty="0" smtClean="0"/>
              <a:t>Hochtemperaturseile + </a:t>
            </a:r>
            <a:r>
              <a:rPr lang="de-DE" sz="2000" dirty="0" err="1" smtClean="0"/>
              <a:t>Temperaturmonitoring</a:t>
            </a:r>
            <a:r>
              <a:rPr lang="de-DE" sz="2000" dirty="0" smtClean="0"/>
              <a:t> bedeutet doppelte Leistungsübertragung auf einer Leitung</a:t>
            </a:r>
          </a:p>
          <a:p>
            <a:pPr lvl="0"/>
            <a:r>
              <a:rPr lang="de-DE" sz="2000" dirty="0" smtClean="0"/>
              <a:t>Belastung der Eigenstromerzeugung mit der EEG-Umlage</a:t>
            </a:r>
          </a:p>
          <a:p>
            <a:pPr lvl="0"/>
            <a:r>
              <a:rPr lang="de-DE" sz="2000" dirty="0" smtClean="0"/>
              <a:t>BUND und UVP-Gesellschaft reichen Beschwerde bei EU-Kommission ein.</a:t>
            </a:r>
            <a:endParaRPr lang="de-DE" sz="2000" dirty="0"/>
          </a:p>
        </p:txBody>
      </p:sp>
    </p:spTree>
    <p:extLst>
      <p:ext uri="{BB962C8B-B14F-4D97-AF65-F5344CB8AC3E}">
        <p14:creationId xmlns:p14="http://schemas.microsoft.com/office/powerpoint/2010/main" val="161945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Sichere Stromversorgung mit Windkraft?</a:t>
            </a:r>
            <a:endParaRPr lang="de-DE" dirty="0"/>
          </a:p>
        </p:txBody>
      </p:sp>
      <p:sp>
        <p:nvSpPr>
          <p:cNvPr id="3" name="Inhaltsplatzhalter 2"/>
          <p:cNvSpPr>
            <a:spLocks noGrp="1"/>
          </p:cNvSpPr>
          <p:nvPr>
            <p:ph idx="1"/>
          </p:nvPr>
        </p:nvSpPr>
        <p:spPr/>
        <p:txBody>
          <a:bodyPr>
            <a:normAutofit fontScale="92500" lnSpcReduction="10000"/>
          </a:bodyPr>
          <a:lstStyle/>
          <a:p>
            <a:r>
              <a:rPr lang="de-DE" sz="2400" dirty="0" smtClean="0"/>
              <a:t>Windkraftstrom wird derzeit praktisch komplett verwendet.</a:t>
            </a:r>
          </a:p>
          <a:p>
            <a:r>
              <a:rPr lang="de-DE" sz="2400" dirty="0" smtClean="0"/>
              <a:t>Wenn über </a:t>
            </a:r>
            <a:r>
              <a:rPr lang="de-DE" sz="2400" dirty="0" err="1" smtClean="0"/>
              <a:t>SuedLink</a:t>
            </a:r>
            <a:r>
              <a:rPr lang="de-DE" sz="2400" dirty="0" smtClean="0"/>
              <a:t> Windstrom nach Bayern kommen soll, muss diese Windkraft-Kapazität erst neu gebaut werden!</a:t>
            </a:r>
          </a:p>
          <a:p>
            <a:r>
              <a:rPr lang="de-DE" sz="2400" dirty="0" smtClean="0"/>
              <a:t>Politisch gewollt soll der Neubau von Windkraftanlagen (WKA) auf jährlich 3,4 GW (on- und off-</a:t>
            </a:r>
            <a:r>
              <a:rPr lang="de-DE" sz="2400" dirty="0" err="1" smtClean="0"/>
              <a:t>shore</a:t>
            </a:r>
            <a:r>
              <a:rPr lang="de-DE" sz="2400" dirty="0" smtClean="0"/>
              <a:t>) begrenzt werden!! </a:t>
            </a:r>
          </a:p>
          <a:p>
            <a:r>
              <a:rPr lang="de-DE" sz="2400" dirty="0" smtClean="0"/>
              <a:t>In Niedersachsen und Schleswig-Holsten befand sich 2013 etwa 35 % der WKA-Leistung.</a:t>
            </a:r>
          </a:p>
          <a:p>
            <a:r>
              <a:rPr lang="de-DE" sz="2400" dirty="0" smtClean="0"/>
              <a:t>Angenommen, der Anteil erhöht sich auf 40 %, dann werden im Norden bis 2022 (9x0,4X3,4) etwa 12 GW neu gebaut.</a:t>
            </a:r>
            <a:endParaRPr lang="de-DE" sz="2400" dirty="0"/>
          </a:p>
        </p:txBody>
      </p:sp>
    </p:spTree>
    <p:extLst>
      <p:ext uri="{BB962C8B-B14F-4D97-AF65-F5344CB8AC3E}">
        <p14:creationId xmlns:p14="http://schemas.microsoft.com/office/powerpoint/2010/main" val="411786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08912" cy="1143000"/>
          </a:xfrm>
        </p:spPr>
        <p:txBody>
          <a:bodyPr/>
          <a:lstStyle/>
          <a:p>
            <a:r>
              <a:rPr lang="de-DE" dirty="0" smtClean="0"/>
              <a:t>Jahresdauerlinien Wind und PV</a:t>
            </a:r>
            <a:endParaRPr lang="de-DE" dirty="0"/>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1377280"/>
            <a:ext cx="77438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627784" y="2564904"/>
            <a:ext cx="3384376" cy="923330"/>
          </a:xfrm>
          <a:prstGeom prst="rect">
            <a:avLst/>
          </a:prstGeom>
          <a:noFill/>
        </p:spPr>
        <p:txBody>
          <a:bodyPr wrap="square" rtlCol="0">
            <a:spAutoFit/>
          </a:bodyPr>
          <a:lstStyle/>
          <a:p>
            <a:r>
              <a:rPr lang="de-DE" sz="1800" strike="sngStrike" dirty="0" smtClean="0">
                <a:latin typeface="Verdana" panose="020B0604030504040204" pitchFamily="34" charset="0"/>
                <a:ea typeface="Verdana" panose="020B0604030504040204" pitchFamily="34" charset="0"/>
                <a:cs typeface="Verdana" panose="020B0604030504040204" pitchFamily="34" charset="0"/>
              </a:rPr>
              <a:t>Installierte Leistung 2024</a:t>
            </a:r>
          </a:p>
          <a:p>
            <a:r>
              <a:rPr lang="de-DE" sz="1800" strike="sngStrike" dirty="0" smtClean="0">
                <a:latin typeface="Verdana" panose="020B0604030504040204" pitchFamily="34" charset="0"/>
                <a:ea typeface="Verdana" panose="020B0604030504040204" pitchFamily="34" charset="0"/>
                <a:cs typeface="Verdana" panose="020B0604030504040204" pitchFamily="34" charset="0"/>
              </a:rPr>
              <a:t>Wind (</a:t>
            </a:r>
            <a:r>
              <a:rPr lang="de-DE" sz="1800" strike="sngStrike" dirty="0" err="1" smtClean="0">
                <a:latin typeface="Verdana" panose="020B0604030504040204" pitchFamily="34" charset="0"/>
                <a:ea typeface="Verdana" panose="020B0604030504040204" pitchFamily="34" charset="0"/>
                <a:cs typeface="Verdana" panose="020B0604030504040204" pitchFamily="34" charset="0"/>
              </a:rPr>
              <a:t>onshore</a:t>
            </a:r>
            <a:r>
              <a:rPr lang="de-DE" sz="1800" strike="sngStrike" dirty="0" smtClean="0">
                <a:latin typeface="Verdana" panose="020B0604030504040204" pitchFamily="34" charset="0"/>
                <a:ea typeface="Verdana" panose="020B0604030504040204" pitchFamily="34" charset="0"/>
                <a:cs typeface="Verdana" panose="020B0604030504040204" pitchFamily="34" charset="0"/>
              </a:rPr>
              <a:t>): 55 GW</a:t>
            </a:r>
          </a:p>
          <a:p>
            <a:r>
              <a:rPr lang="de-DE" sz="1800" strike="sngStrike" dirty="0" smtClean="0">
                <a:latin typeface="Verdana" panose="020B0604030504040204" pitchFamily="34" charset="0"/>
                <a:ea typeface="Verdana" panose="020B0604030504040204" pitchFamily="34" charset="0"/>
                <a:cs typeface="Verdana" panose="020B0604030504040204" pitchFamily="34" charset="0"/>
              </a:rPr>
              <a:t>PV: 56 GW</a:t>
            </a:r>
            <a:endParaRPr lang="de-DE" sz="1800" strike="sngStrike" dirty="0">
              <a:latin typeface="Verdana" panose="020B0604030504040204" pitchFamily="34" charset="0"/>
              <a:ea typeface="Verdana" panose="020B0604030504040204" pitchFamily="34" charset="0"/>
              <a:cs typeface="Verdana" panose="020B0604030504040204" pitchFamily="34" charset="0"/>
            </a:endParaRPr>
          </a:p>
        </p:txBody>
      </p:sp>
      <p:sp>
        <p:nvSpPr>
          <p:cNvPr id="5" name="Textfeld 4"/>
          <p:cNvSpPr txBox="1"/>
          <p:nvPr/>
        </p:nvSpPr>
        <p:spPr>
          <a:xfrm>
            <a:off x="683568" y="6186790"/>
            <a:ext cx="3888432" cy="338554"/>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Quelle: Bundesnetzagentur 2014</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8" name="Gerade Verbindung 7"/>
          <p:cNvCxnSpPr/>
          <p:nvPr/>
        </p:nvCxnSpPr>
        <p:spPr>
          <a:xfrm>
            <a:off x="1412032" y="3114766"/>
            <a:ext cx="0" cy="248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1564432" y="4355578"/>
            <a:ext cx="0" cy="124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V="1">
            <a:off x="683568" y="4355578"/>
            <a:ext cx="2232248" cy="1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V="1">
            <a:off x="683568" y="3092775"/>
            <a:ext cx="828000" cy="1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227137" y="2969539"/>
            <a:ext cx="576064" cy="276999"/>
          </a:xfrm>
          <a:prstGeom prst="rect">
            <a:avLst/>
          </a:prstGeom>
          <a:noFill/>
        </p:spPr>
        <p:txBody>
          <a:bodyPr wrap="square" rtlCol="0">
            <a:spAutoFit/>
          </a:bodyPr>
          <a:lstStyle/>
          <a:p>
            <a:r>
              <a:rPr lang="de-DE" sz="1200" dirty="0" smtClean="0">
                <a:solidFill>
                  <a:srgbClr val="FF0000"/>
                </a:solidFill>
              </a:rPr>
              <a:t>8 GW</a:t>
            </a:r>
            <a:endParaRPr lang="de-DE" sz="1200" dirty="0">
              <a:solidFill>
                <a:srgbClr val="FF0000"/>
              </a:solidFill>
            </a:endParaRPr>
          </a:p>
        </p:txBody>
      </p:sp>
      <p:sp>
        <p:nvSpPr>
          <p:cNvPr id="14" name="Textfeld 13"/>
          <p:cNvSpPr txBox="1"/>
          <p:nvPr/>
        </p:nvSpPr>
        <p:spPr>
          <a:xfrm>
            <a:off x="251520" y="4208187"/>
            <a:ext cx="576064" cy="276999"/>
          </a:xfrm>
          <a:prstGeom prst="rect">
            <a:avLst/>
          </a:prstGeom>
          <a:noFill/>
        </p:spPr>
        <p:txBody>
          <a:bodyPr wrap="square" rtlCol="0">
            <a:spAutoFit/>
          </a:bodyPr>
          <a:lstStyle/>
          <a:p>
            <a:r>
              <a:rPr lang="de-DE" sz="1200" dirty="0" smtClean="0">
                <a:solidFill>
                  <a:srgbClr val="FF0000"/>
                </a:solidFill>
              </a:rPr>
              <a:t>4 GW</a:t>
            </a:r>
            <a:endParaRPr lang="de-DE" sz="1200" dirty="0">
              <a:solidFill>
                <a:srgbClr val="FF0000"/>
              </a:solidFill>
            </a:endParaRPr>
          </a:p>
        </p:txBody>
      </p:sp>
      <p:cxnSp>
        <p:nvCxnSpPr>
          <p:cNvPr id="15" name="Gerade Verbindung 14"/>
          <p:cNvCxnSpPr/>
          <p:nvPr/>
        </p:nvCxnSpPr>
        <p:spPr>
          <a:xfrm>
            <a:off x="2728933" y="4293232"/>
            <a:ext cx="0" cy="1368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2466056" y="5399638"/>
            <a:ext cx="737792" cy="261610"/>
          </a:xfrm>
          <a:prstGeom prst="rect">
            <a:avLst/>
          </a:prstGeom>
          <a:noFill/>
        </p:spPr>
        <p:txBody>
          <a:bodyPr wrap="square" rtlCol="0">
            <a:spAutoFit/>
          </a:bodyPr>
          <a:lstStyle/>
          <a:p>
            <a:r>
              <a:rPr lang="de-DE" sz="1100" dirty="0" smtClean="0"/>
              <a:t>2.200 h</a:t>
            </a:r>
            <a:endParaRPr lang="de-DE" sz="1100" dirty="0"/>
          </a:p>
        </p:txBody>
      </p:sp>
      <p:cxnSp>
        <p:nvCxnSpPr>
          <p:cNvPr id="6" name="Gerade Verbindung 5"/>
          <p:cNvCxnSpPr/>
          <p:nvPr/>
        </p:nvCxnSpPr>
        <p:spPr>
          <a:xfrm>
            <a:off x="1097568" y="1527316"/>
            <a:ext cx="0" cy="40680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187624" y="5393688"/>
            <a:ext cx="737792" cy="261610"/>
          </a:xfrm>
          <a:prstGeom prst="rect">
            <a:avLst/>
          </a:prstGeom>
          <a:noFill/>
        </p:spPr>
        <p:txBody>
          <a:bodyPr wrap="square" rtlCol="0">
            <a:spAutoFit/>
          </a:bodyPr>
          <a:lstStyle/>
          <a:p>
            <a:r>
              <a:rPr lang="de-DE" sz="1100" dirty="0" smtClean="0"/>
              <a:t>400 h</a:t>
            </a:r>
            <a:endParaRPr lang="de-DE" sz="1100" dirty="0"/>
          </a:p>
        </p:txBody>
      </p:sp>
    </p:spTree>
    <p:extLst>
      <p:ext uri="{BB962C8B-B14F-4D97-AF65-F5344CB8AC3E}">
        <p14:creationId xmlns:p14="http://schemas.microsoft.com/office/powerpoint/2010/main" val="4113864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Sichere Stromversorgung mit Windkraft?</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sz="2400" dirty="0"/>
              <a:t>Aus Grafik Jahresdauerlinie kann man </a:t>
            </a:r>
            <a:r>
              <a:rPr lang="de-DE" sz="2400" dirty="0" smtClean="0"/>
              <a:t>ablesen:</a:t>
            </a:r>
          </a:p>
          <a:p>
            <a:r>
              <a:rPr lang="de-DE" sz="2400" dirty="0"/>
              <a:t>Mehr als 6.560 Stunden kann </a:t>
            </a:r>
            <a:r>
              <a:rPr lang="de-DE" sz="2400" dirty="0" err="1"/>
              <a:t>Suedlink</a:t>
            </a:r>
            <a:r>
              <a:rPr lang="de-DE" sz="2400" dirty="0"/>
              <a:t> keinen Windstrom liefern.</a:t>
            </a:r>
          </a:p>
          <a:p>
            <a:r>
              <a:rPr lang="de-DE" sz="2400" dirty="0" smtClean="0"/>
              <a:t>Windstrom bis 4 GW wird im Norden benötigt, da dort bis 2022 ca. 4 GW Atomstrom wegfallen.</a:t>
            </a:r>
          </a:p>
          <a:p>
            <a:r>
              <a:rPr lang="de-DE" sz="2400" dirty="0" smtClean="0"/>
              <a:t>Über </a:t>
            </a:r>
            <a:r>
              <a:rPr lang="de-DE" sz="2400" dirty="0" err="1" smtClean="0"/>
              <a:t>SuedLink</a:t>
            </a:r>
            <a:r>
              <a:rPr lang="de-DE" sz="2400" dirty="0" smtClean="0"/>
              <a:t> kann nur Windstrom fließen, der zwischen  4 und 8 GW (rote Linien) erzeugt wird. Aber nur, wenn er zeitgleich im Süden benötigt wird. Die volle </a:t>
            </a:r>
            <a:r>
              <a:rPr lang="de-DE" sz="2400" dirty="0" err="1" smtClean="0"/>
              <a:t>SuedLink</a:t>
            </a:r>
            <a:r>
              <a:rPr lang="de-DE" sz="2400" dirty="0" smtClean="0"/>
              <a:t>-Übertragungsleistung ist nur 400 Stunden im Jahr gegeben.</a:t>
            </a:r>
          </a:p>
          <a:p>
            <a:r>
              <a:rPr lang="de-DE" sz="2400" dirty="0" smtClean="0"/>
              <a:t>Alles was über 8 GW erzeugt wird, geht „verloren“, muss anderweitig verwendet oder in irgendeiner Form gespeichert werden. </a:t>
            </a:r>
          </a:p>
          <a:p>
            <a:endParaRPr lang="de-DE" sz="2400" dirty="0"/>
          </a:p>
        </p:txBody>
      </p:sp>
    </p:spTree>
    <p:extLst>
      <p:ext uri="{BB962C8B-B14F-4D97-AF65-F5344CB8AC3E}">
        <p14:creationId xmlns:p14="http://schemas.microsoft.com/office/powerpoint/2010/main" val="3326899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 Verbindung 9"/>
          <p:cNvCxnSpPr/>
          <p:nvPr/>
        </p:nvCxnSpPr>
        <p:spPr>
          <a:xfrm>
            <a:off x="1547664" y="4831824"/>
            <a:ext cx="0" cy="342000"/>
          </a:xfrm>
          <a:prstGeom prst="line">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20" y="44624"/>
            <a:ext cx="8896476" cy="68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899592" y="6228020"/>
            <a:ext cx="4680520" cy="369332"/>
          </a:xfrm>
          <a:prstGeom prst="rect">
            <a:avLst/>
          </a:prstGeom>
          <a:noFill/>
        </p:spPr>
        <p:txBody>
          <a:bodyPr wrap="square" rtlCol="0">
            <a:spAutoFit/>
          </a:bodyPr>
          <a:lstStyle/>
          <a:p>
            <a:r>
              <a:rPr lang="de-DE" dirty="0" smtClean="0"/>
              <a:t>Quelle: Prof. Dr. Ernst </a:t>
            </a:r>
            <a:r>
              <a:rPr lang="de-DE" dirty="0" err="1" smtClean="0"/>
              <a:t>Schrimpff</a:t>
            </a:r>
            <a:endParaRPr lang="de-DE" dirty="0"/>
          </a:p>
        </p:txBody>
      </p:sp>
    </p:spTree>
    <p:extLst>
      <p:ext uri="{BB962C8B-B14F-4D97-AF65-F5344CB8AC3E}">
        <p14:creationId xmlns:p14="http://schemas.microsoft.com/office/powerpoint/2010/main" val="3383330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08912" cy="1143000"/>
          </a:xfrm>
        </p:spPr>
        <p:txBody>
          <a:bodyPr/>
          <a:lstStyle/>
          <a:p>
            <a:r>
              <a:rPr lang="de-DE" dirty="0" smtClean="0"/>
              <a:t>Jahresdauerlinien Wind und PV</a:t>
            </a:r>
            <a:endParaRPr lang="de-DE" dirty="0"/>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1377280"/>
            <a:ext cx="77438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627784" y="2564904"/>
            <a:ext cx="3384376" cy="923330"/>
          </a:xfrm>
          <a:prstGeom prst="rect">
            <a:avLst/>
          </a:prstGeom>
          <a:noFill/>
        </p:spPr>
        <p:txBody>
          <a:bodyPr wrap="square" rtlCol="0">
            <a:spAutoFit/>
          </a:bodyPr>
          <a:lstStyle/>
          <a:p>
            <a:r>
              <a:rPr lang="de-DE" sz="1800" strike="sngStrike" dirty="0" smtClean="0">
                <a:latin typeface="Verdana" panose="020B0604030504040204" pitchFamily="34" charset="0"/>
                <a:ea typeface="Verdana" panose="020B0604030504040204" pitchFamily="34" charset="0"/>
                <a:cs typeface="Verdana" panose="020B0604030504040204" pitchFamily="34" charset="0"/>
              </a:rPr>
              <a:t>Installierte Leistung 2024</a:t>
            </a:r>
          </a:p>
          <a:p>
            <a:r>
              <a:rPr lang="de-DE" sz="1800" strike="sngStrike" dirty="0" smtClean="0">
                <a:latin typeface="Verdana" panose="020B0604030504040204" pitchFamily="34" charset="0"/>
                <a:ea typeface="Verdana" panose="020B0604030504040204" pitchFamily="34" charset="0"/>
                <a:cs typeface="Verdana" panose="020B0604030504040204" pitchFamily="34" charset="0"/>
              </a:rPr>
              <a:t>Wind (</a:t>
            </a:r>
            <a:r>
              <a:rPr lang="de-DE" sz="1800" strike="sngStrike" dirty="0" err="1" smtClean="0">
                <a:latin typeface="Verdana" panose="020B0604030504040204" pitchFamily="34" charset="0"/>
                <a:ea typeface="Verdana" panose="020B0604030504040204" pitchFamily="34" charset="0"/>
                <a:cs typeface="Verdana" panose="020B0604030504040204" pitchFamily="34" charset="0"/>
              </a:rPr>
              <a:t>onshore</a:t>
            </a:r>
            <a:r>
              <a:rPr lang="de-DE" sz="1800" strike="sngStrike" dirty="0" smtClean="0">
                <a:latin typeface="Verdana" panose="020B0604030504040204" pitchFamily="34" charset="0"/>
                <a:ea typeface="Verdana" panose="020B0604030504040204" pitchFamily="34" charset="0"/>
                <a:cs typeface="Verdana" panose="020B0604030504040204" pitchFamily="34" charset="0"/>
              </a:rPr>
              <a:t>): 55 GW</a:t>
            </a:r>
          </a:p>
          <a:p>
            <a:r>
              <a:rPr lang="de-DE" sz="1800" strike="sngStrike" dirty="0" smtClean="0">
                <a:latin typeface="Verdana" panose="020B0604030504040204" pitchFamily="34" charset="0"/>
                <a:ea typeface="Verdana" panose="020B0604030504040204" pitchFamily="34" charset="0"/>
                <a:cs typeface="Verdana" panose="020B0604030504040204" pitchFamily="34" charset="0"/>
              </a:rPr>
              <a:t>PV: 56 GW</a:t>
            </a:r>
            <a:endParaRPr lang="de-DE" sz="1800" strike="sngStrike" dirty="0">
              <a:latin typeface="Verdana" panose="020B0604030504040204" pitchFamily="34" charset="0"/>
              <a:ea typeface="Verdana" panose="020B0604030504040204" pitchFamily="34" charset="0"/>
              <a:cs typeface="Verdana" panose="020B0604030504040204" pitchFamily="34" charset="0"/>
            </a:endParaRPr>
          </a:p>
        </p:txBody>
      </p:sp>
      <p:sp>
        <p:nvSpPr>
          <p:cNvPr id="5" name="Textfeld 4"/>
          <p:cNvSpPr txBox="1"/>
          <p:nvPr/>
        </p:nvSpPr>
        <p:spPr>
          <a:xfrm>
            <a:off x="683568" y="6186790"/>
            <a:ext cx="3096344" cy="338554"/>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Quelle: Bundesnetzagentur</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8" name="Gerade Verbindung 7"/>
          <p:cNvCxnSpPr/>
          <p:nvPr/>
        </p:nvCxnSpPr>
        <p:spPr>
          <a:xfrm>
            <a:off x="1412032" y="3114766"/>
            <a:ext cx="0" cy="248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1564432" y="4355578"/>
            <a:ext cx="0" cy="124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V="1">
            <a:off x="683568" y="4355578"/>
            <a:ext cx="2232248" cy="1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V="1">
            <a:off x="683568" y="3092775"/>
            <a:ext cx="828000" cy="1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227137" y="2969539"/>
            <a:ext cx="576064" cy="276999"/>
          </a:xfrm>
          <a:prstGeom prst="rect">
            <a:avLst/>
          </a:prstGeom>
          <a:noFill/>
        </p:spPr>
        <p:txBody>
          <a:bodyPr wrap="square" rtlCol="0">
            <a:spAutoFit/>
          </a:bodyPr>
          <a:lstStyle/>
          <a:p>
            <a:r>
              <a:rPr lang="de-DE" sz="1200" dirty="0" smtClean="0"/>
              <a:t>8 GW</a:t>
            </a:r>
            <a:endParaRPr lang="de-DE" sz="1200" dirty="0"/>
          </a:p>
        </p:txBody>
      </p:sp>
      <p:sp>
        <p:nvSpPr>
          <p:cNvPr id="14" name="Textfeld 13"/>
          <p:cNvSpPr txBox="1"/>
          <p:nvPr/>
        </p:nvSpPr>
        <p:spPr>
          <a:xfrm>
            <a:off x="251520" y="4208187"/>
            <a:ext cx="576064" cy="276999"/>
          </a:xfrm>
          <a:prstGeom prst="rect">
            <a:avLst/>
          </a:prstGeom>
          <a:noFill/>
        </p:spPr>
        <p:txBody>
          <a:bodyPr wrap="square" rtlCol="0">
            <a:spAutoFit/>
          </a:bodyPr>
          <a:lstStyle/>
          <a:p>
            <a:r>
              <a:rPr lang="de-DE" sz="1200" dirty="0" smtClean="0"/>
              <a:t>4 GW</a:t>
            </a:r>
            <a:endParaRPr lang="de-DE" sz="1200" dirty="0"/>
          </a:p>
        </p:txBody>
      </p:sp>
      <p:cxnSp>
        <p:nvCxnSpPr>
          <p:cNvPr id="15" name="Gerade Verbindung 14"/>
          <p:cNvCxnSpPr/>
          <p:nvPr/>
        </p:nvCxnSpPr>
        <p:spPr>
          <a:xfrm>
            <a:off x="2728933" y="4293232"/>
            <a:ext cx="0" cy="13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V="1">
            <a:off x="683568" y="4365104"/>
            <a:ext cx="2340000" cy="11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1716832" y="4365104"/>
            <a:ext cx="0" cy="124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1630305" y="4973067"/>
            <a:ext cx="0" cy="622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683568" y="4981277"/>
            <a:ext cx="3672000" cy="11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155854" y="4941168"/>
            <a:ext cx="0" cy="7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4860032" y="5098832"/>
            <a:ext cx="0" cy="540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2466056" y="5399638"/>
            <a:ext cx="737792" cy="261610"/>
          </a:xfrm>
          <a:prstGeom prst="rect">
            <a:avLst/>
          </a:prstGeom>
          <a:noFill/>
        </p:spPr>
        <p:txBody>
          <a:bodyPr wrap="square" rtlCol="0">
            <a:spAutoFit/>
          </a:bodyPr>
          <a:lstStyle/>
          <a:p>
            <a:r>
              <a:rPr lang="de-DE" sz="1100" dirty="0" smtClean="0"/>
              <a:t>2.200 h</a:t>
            </a:r>
            <a:endParaRPr lang="de-DE" sz="1100" dirty="0"/>
          </a:p>
        </p:txBody>
      </p:sp>
      <p:sp>
        <p:nvSpPr>
          <p:cNvPr id="25" name="Textfeld 24"/>
          <p:cNvSpPr txBox="1"/>
          <p:nvPr/>
        </p:nvSpPr>
        <p:spPr>
          <a:xfrm>
            <a:off x="3851920" y="5383736"/>
            <a:ext cx="737792" cy="261610"/>
          </a:xfrm>
          <a:prstGeom prst="rect">
            <a:avLst/>
          </a:prstGeom>
          <a:noFill/>
        </p:spPr>
        <p:txBody>
          <a:bodyPr wrap="square" rtlCol="0">
            <a:spAutoFit/>
          </a:bodyPr>
          <a:lstStyle/>
          <a:p>
            <a:r>
              <a:rPr lang="de-DE" sz="1100" dirty="0" smtClean="0"/>
              <a:t>4.180 h</a:t>
            </a:r>
            <a:endParaRPr lang="de-DE" sz="1100" dirty="0"/>
          </a:p>
        </p:txBody>
      </p:sp>
      <p:sp>
        <p:nvSpPr>
          <p:cNvPr id="27" name="Textfeld 26"/>
          <p:cNvSpPr txBox="1"/>
          <p:nvPr/>
        </p:nvSpPr>
        <p:spPr>
          <a:xfrm>
            <a:off x="3231144" y="5399638"/>
            <a:ext cx="737792" cy="261610"/>
          </a:xfrm>
          <a:prstGeom prst="rect">
            <a:avLst/>
          </a:prstGeom>
          <a:noFill/>
        </p:spPr>
        <p:txBody>
          <a:bodyPr wrap="square" rtlCol="0">
            <a:spAutoFit/>
          </a:bodyPr>
          <a:lstStyle/>
          <a:p>
            <a:r>
              <a:rPr lang="de-DE" sz="1100" dirty="0" smtClean="0"/>
              <a:t>3.270 h</a:t>
            </a:r>
            <a:endParaRPr lang="de-DE" sz="1100" dirty="0"/>
          </a:p>
        </p:txBody>
      </p:sp>
      <p:sp>
        <p:nvSpPr>
          <p:cNvPr id="28" name="Textfeld 27"/>
          <p:cNvSpPr txBox="1"/>
          <p:nvPr/>
        </p:nvSpPr>
        <p:spPr>
          <a:xfrm>
            <a:off x="251520" y="4837261"/>
            <a:ext cx="576064" cy="276999"/>
          </a:xfrm>
          <a:prstGeom prst="rect">
            <a:avLst/>
          </a:prstGeom>
          <a:noFill/>
        </p:spPr>
        <p:txBody>
          <a:bodyPr wrap="square" rtlCol="0">
            <a:spAutoFit/>
          </a:bodyPr>
          <a:lstStyle/>
          <a:p>
            <a:r>
              <a:rPr lang="de-DE" sz="1200" dirty="0" smtClean="0">
                <a:solidFill>
                  <a:srgbClr val="00B050"/>
                </a:solidFill>
              </a:rPr>
              <a:t>4 GW</a:t>
            </a:r>
            <a:endParaRPr lang="de-DE" sz="1200" dirty="0">
              <a:solidFill>
                <a:srgbClr val="00B050"/>
              </a:solidFill>
            </a:endParaRPr>
          </a:p>
        </p:txBody>
      </p:sp>
      <p:sp>
        <p:nvSpPr>
          <p:cNvPr id="29" name="Textfeld 28"/>
          <p:cNvSpPr txBox="1"/>
          <p:nvPr/>
        </p:nvSpPr>
        <p:spPr>
          <a:xfrm>
            <a:off x="-89677" y="4197235"/>
            <a:ext cx="576064" cy="276999"/>
          </a:xfrm>
          <a:prstGeom prst="rect">
            <a:avLst/>
          </a:prstGeom>
          <a:noFill/>
        </p:spPr>
        <p:txBody>
          <a:bodyPr wrap="square" rtlCol="0">
            <a:spAutoFit/>
          </a:bodyPr>
          <a:lstStyle/>
          <a:p>
            <a:r>
              <a:rPr lang="de-DE" sz="1200" dirty="0" smtClean="0">
                <a:solidFill>
                  <a:srgbClr val="00B050"/>
                </a:solidFill>
              </a:rPr>
              <a:t>8 GW</a:t>
            </a:r>
            <a:endParaRPr lang="de-DE" sz="1200" dirty="0">
              <a:solidFill>
                <a:srgbClr val="00B050"/>
              </a:solidFill>
            </a:endParaRPr>
          </a:p>
        </p:txBody>
      </p:sp>
      <p:cxnSp>
        <p:nvCxnSpPr>
          <p:cNvPr id="6" name="Gerade Verbindung 5"/>
          <p:cNvCxnSpPr/>
          <p:nvPr/>
        </p:nvCxnSpPr>
        <p:spPr>
          <a:xfrm>
            <a:off x="1097568" y="1527316"/>
            <a:ext cx="0" cy="40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683568" y="5157530"/>
            <a:ext cx="4464000" cy="1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V="1">
            <a:off x="683568" y="4756050"/>
            <a:ext cx="2988000" cy="1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1869232" y="5171640"/>
            <a:ext cx="0" cy="41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2021632" y="4761240"/>
            <a:ext cx="0" cy="82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3505528" y="4725144"/>
            <a:ext cx="0" cy="9360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4605824" y="5399638"/>
            <a:ext cx="737792" cy="261610"/>
          </a:xfrm>
          <a:prstGeom prst="rect">
            <a:avLst/>
          </a:prstGeom>
          <a:noFill/>
        </p:spPr>
        <p:txBody>
          <a:bodyPr wrap="square" rtlCol="0">
            <a:spAutoFit/>
          </a:bodyPr>
          <a:lstStyle/>
          <a:p>
            <a:r>
              <a:rPr lang="de-DE" sz="1100" dirty="0" smtClean="0"/>
              <a:t>5.150 h</a:t>
            </a:r>
            <a:endParaRPr lang="de-DE" sz="1100" dirty="0"/>
          </a:p>
        </p:txBody>
      </p:sp>
      <p:sp>
        <p:nvSpPr>
          <p:cNvPr id="37" name="Textfeld 36"/>
          <p:cNvSpPr txBox="1"/>
          <p:nvPr/>
        </p:nvSpPr>
        <p:spPr>
          <a:xfrm>
            <a:off x="251520" y="5024209"/>
            <a:ext cx="576064" cy="276999"/>
          </a:xfrm>
          <a:prstGeom prst="rect">
            <a:avLst/>
          </a:prstGeom>
          <a:noFill/>
        </p:spPr>
        <p:txBody>
          <a:bodyPr wrap="square" rtlCol="0">
            <a:spAutoFit/>
          </a:bodyPr>
          <a:lstStyle/>
          <a:p>
            <a:r>
              <a:rPr lang="de-DE" sz="1200" dirty="0" smtClean="0">
                <a:solidFill>
                  <a:srgbClr val="FF0000"/>
                </a:solidFill>
              </a:rPr>
              <a:t>4 GW</a:t>
            </a:r>
            <a:endParaRPr lang="de-DE" sz="1200" dirty="0">
              <a:solidFill>
                <a:srgbClr val="FF0000"/>
              </a:solidFill>
            </a:endParaRPr>
          </a:p>
        </p:txBody>
      </p:sp>
      <p:sp>
        <p:nvSpPr>
          <p:cNvPr id="38" name="Textfeld 37"/>
          <p:cNvSpPr txBox="1"/>
          <p:nvPr/>
        </p:nvSpPr>
        <p:spPr>
          <a:xfrm>
            <a:off x="251520" y="4624561"/>
            <a:ext cx="576064" cy="276999"/>
          </a:xfrm>
          <a:prstGeom prst="rect">
            <a:avLst/>
          </a:prstGeom>
          <a:noFill/>
        </p:spPr>
        <p:txBody>
          <a:bodyPr wrap="square" rtlCol="0">
            <a:spAutoFit/>
          </a:bodyPr>
          <a:lstStyle/>
          <a:p>
            <a:r>
              <a:rPr lang="de-DE" sz="1200" dirty="0" smtClean="0">
                <a:solidFill>
                  <a:srgbClr val="FF0000"/>
                </a:solidFill>
              </a:rPr>
              <a:t>8 GW</a:t>
            </a:r>
            <a:endParaRPr lang="de-DE" sz="1200" dirty="0">
              <a:solidFill>
                <a:srgbClr val="FF0000"/>
              </a:solidFill>
            </a:endParaRPr>
          </a:p>
        </p:txBody>
      </p:sp>
    </p:spTree>
    <p:extLst>
      <p:ext uri="{BB962C8B-B14F-4D97-AF65-F5344CB8AC3E}">
        <p14:creationId xmlns:p14="http://schemas.microsoft.com/office/powerpoint/2010/main" val="216284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Erkenntnisse aus der Jahresdauerlinie</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123126473"/>
              </p:ext>
            </p:extLst>
          </p:nvPr>
        </p:nvGraphicFramePr>
        <p:xfrm>
          <a:off x="446856" y="1484784"/>
          <a:ext cx="8229600" cy="3942080"/>
        </p:xfrm>
        <a:graphic>
          <a:graphicData uri="http://schemas.openxmlformats.org/drawingml/2006/table">
            <a:tbl>
              <a:tblPr firstRow="1" bandRow="1">
                <a:tableStyleId>{5940675A-B579-460E-94D1-54222C63F5DA}</a:tableStyleId>
              </a:tblPr>
              <a:tblGrid>
                <a:gridCol w="3045024"/>
                <a:gridCol w="1728192"/>
                <a:gridCol w="1728192"/>
                <a:gridCol w="1728192"/>
              </a:tblGrid>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Neubau in D</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30 [GW] bis 2022</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60 [GW] bis 2031</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90 [GW] </a:t>
                      </a:r>
                      <a:br>
                        <a:rPr lang="de-DE" dirty="0" smtClean="0">
                          <a:latin typeface="Verdana" panose="020B0604030504040204" pitchFamily="34" charset="0"/>
                          <a:ea typeface="Verdana" panose="020B0604030504040204" pitchFamily="34" charset="0"/>
                          <a:cs typeface="Verdana" panose="020B0604030504040204" pitchFamily="34" charset="0"/>
                        </a:rPr>
                      </a:br>
                      <a:r>
                        <a:rPr lang="de-DE" dirty="0" smtClean="0">
                          <a:latin typeface="Verdana" panose="020B0604030504040204" pitchFamily="34" charset="0"/>
                          <a:ea typeface="Verdana" panose="020B0604030504040204" pitchFamily="34" charset="0"/>
                          <a:cs typeface="Verdana" panose="020B0604030504040204" pitchFamily="34" charset="0"/>
                        </a:rPr>
                        <a:t>bis 2040</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Neubau in NS und SH (40 % von D)</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12 [GW]</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24 [GW]</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36 [GW]</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Voll verfügbar in NS und SH  [4 GW]</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2.200 h</a:t>
                      </a:r>
                      <a:br>
                        <a:rPr lang="de-DE" dirty="0" smtClean="0">
                          <a:latin typeface="Verdana" panose="020B0604030504040204" pitchFamily="34" charset="0"/>
                          <a:ea typeface="Verdana" panose="020B0604030504040204" pitchFamily="34" charset="0"/>
                          <a:cs typeface="Verdana" panose="020B0604030504040204" pitchFamily="34" charset="0"/>
                        </a:rPr>
                      </a:br>
                      <a:r>
                        <a:rPr lang="de-DE" dirty="0" smtClean="0">
                          <a:latin typeface="Verdana" panose="020B0604030504040204" pitchFamily="34" charset="0"/>
                          <a:ea typeface="Verdana" panose="020B0604030504040204" pitchFamily="34" charset="0"/>
                          <a:cs typeface="Verdana" panose="020B0604030504040204" pitchFamily="34" charset="0"/>
                        </a:rPr>
                        <a:t>= 92 Tage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4.180 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5.150 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Teilweise verfügbar  </a:t>
                      </a:r>
                      <a:br>
                        <a:rPr lang="de-DE" dirty="0" smtClean="0">
                          <a:latin typeface="Verdana" panose="020B0604030504040204" pitchFamily="34" charset="0"/>
                          <a:ea typeface="Verdana" panose="020B0604030504040204" pitchFamily="34" charset="0"/>
                          <a:cs typeface="Verdana" panose="020B0604030504040204" pitchFamily="34" charset="0"/>
                        </a:rPr>
                      </a:br>
                      <a:r>
                        <a:rPr lang="de-DE" dirty="0" smtClean="0">
                          <a:latin typeface="Verdana" panose="020B0604030504040204" pitchFamily="34" charset="0"/>
                          <a:ea typeface="Verdana" panose="020B0604030504040204" pitchFamily="34" charset="0"/>
                          <a:cs typeface="Verdana" panose="020B0604030504040204" pitchFamily="34" charset="0"/>
                        </a:rPr>
                        <a:t>für </a:t>
                      </a:r>
                      <a:r>
                        <a:rPr lang="de-DE" dirty="0" err="1" smtClean="0">
                          <a:latin typeface="Verdana" panose="020B0604030504040204" pitchFamily="34" charset="0"/>
                          <a:ea typeface="Verdana" panose="020B0604030504040204" pitchFamily="34" charset="0"/>
                          <a:cs typeface="Verdana" panose="020B0604030504040204" pitchFamily="34" charset="0"/>
                        </a:rPr>
                        <a:t>SuedLink</a:t>
                      </a:r>
                      <a:r>
                        <a:rPr lang="de-DE" dirty="0" smtClean="0">
                          <a:latin typeface="Verdana" panose="020B0604030504040204" pitchFamily="34" charset="0"/>
                          <a:ea typeface="Verdana" panose="020B0604030504040204" pitchFamily="34" charset="0"/>
                          <a:cs typeface="Verdana" panose="020B0604030504040204" pitchFamily="34" charset="0"/>
                        </a:rPr>
                        <a:t> 4 – 8 [GW]</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1.800 h</a:t>
                      </a:r>
                      <a:br>
                        <a:rPr lang="de-DE" dirty="0" smtClean="0">
                          <a:latin typeface="Verdana" panose="020B0604030504040204" pitchFamily="34" charset="0"/>
                          <a:ea typeface="Verdana" panose="020B0604030504040204" pitchFamily="34" charset="0"/>
                          <a:cs typeface="Verdana" panose="020B0604030504040204" pitchFamily="34" charset="0"/>
                        </a:rPr>
                      </a:br>
                      <a:r>
                        <a:rPr lang="de-DE" dirty="0" smtClean="0">
                          <a:latin typeface="Verdana" panose="020B0604030504040204" pitchFamily="34" charset="0"/>
                          <a:ea typeface="Verdana" panose="020B0604030504040204" pitchFamily="34" charset="0"/>
                          <a:cs typeface="Verdana" panose="020B0604030504040204" pitchFamily="34" charset="0"/>
                        </a:rPr>
                        <a:t>= 75 Tage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1.980 h</a:t>
                      </a:r>
                    </a:p>
                    <a:p>
                      <a:r>
                        <a:rPr lang="de-DE" dirty="0" smtClean="0">
                          <a:latin typeface="Verdana" panose="020B0604030504040204" pitchFamily="34" charset="0"/>
                          <a:ea typeface="Verdana" panose="020B0604030504040204" pitchFamily="34" charset="0"/>
                          <a:cs typeface="Verdana" panose="020B0604030504040204" pitchFamily="34" charset="0"/>
                        </a:rPr>
                        <a:t>= 83 Tage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1.880 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Voll verfügbar </a:t>
                      </a:r>
                      <a:br>
                        <a:rPr lang="de-DE" dirty="0" smtClean="0">
                          <a:latin typeface="Verdana" panose="020B0604030504040204" pitchFamily="34" charset="0"/>
                          <a:ea typeface="Verdana" panose="020B0604030504040204" pitchFamily="34" charset="0"/>
                          <a:cs typeface="Verdana" panose="020B0604030504040204" pitchFamily="34" charset="0"/>
                        </a:rPr>
                      </a:br>
                      <a:r>
                        <a:rPr lang="de-DE" dirty="0" smtClean="0">
                          <a:latin typeface="Verdana" panose="020B0604030504040204" pitchFamily="34" charset="0"/>
                          <a:ea typeface="Verdana" panose="020B0604030504040204" pitchFamily="34" charset="0"/>
                          <a:cs typeface="Verdana" panose="020B0604030504040204" pitchFamily="34" charset="0"/>
                        </a:rPr>
                        <a:t>für </a:t>
                      </a:r>
                      <a:r>
                        <a:rPr lang="de-DE" dirty="0" err="1" smtClean="0">
                          <a:latin typeface="Verdana" panose="020B0604030504040204" pitchFamily="34" charset="0"/>
                          <a:ea typeface="Verdana" panose="020B0604030504040204" pitchFamily="34" charset="0"/>
                          <a:cs typeface="Verdana" panose="020B0604030504040204" pitchFamily="34" charset="0"/>
                        </a:rPr>
                        <a:t>SuedLink</a:t>
                      </a:r>
                      <a:r>
                        <a:rPr lang="de-DE" dirty="0" smtClean="0">
                          <a:latin typeface="Verdana" panose="020B0604030504040204" pitchFamily="34" charset="0"/>
                          <a:ea typeface="Verdana" panose="020B0604030504040204" pitchFamily="34" charset="0"/>
                          <a:cs typeface="Verdana" panose="020B0604030504040204" pitchFamily="34" charset="0"/>
                        </a:rPr>
                        <a:t> 4 – 8 [GW]</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400 h</a:t>
                      </a:r>
                    </a:p>
                    <a:p>
                      <a:r>
                        <a:rPr lang="de-DE" dirty="0" smtClean="0">
                          <a:latin typeface="Verdana" panose="020B0604030504040204" pitchFamily="34" charset="0"/>
                          <a:ea typeface="Verdana" panose="020B0604030504040204" pitchFamily="34" charset="0"/>
                          <a:cs typeface="Verdana" panose="020B0604030504040204" pitchFamily="34" charset="0"/>
                        </a:rPr>
                        <a:t>= &lt; 17 Tage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2.200 h</a:t>
                      </a:r>
                    </a:p>
                    <a:p>
                      <a:r>
                        <a:rPr lang="de-DE" dirty="0" smtClean="0">
                          <a:latin typeface="Verdana" panose="020B0604030504040204" pitchFamily="34" charset="0"/>
                          <a:ea typeface="Verdana" panose="020B0604030504040204" pitchFamily="34" charset="0"/>
                          <a:cs typeface="Verdana" panose="020B0604030504040204" pitchFamily="34" charset="0"/>
                        </a:rPr>
                        <a:t>= 92 Tage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3.270 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Nutzbarer Stromanteil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98 %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72,5 %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61 %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Stromüberschuss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2 %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27,5 %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39 %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114173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8522096" y="6520259"/>
            <a:ext cx="442392" cy="365125"/>
          </a:xfrm>
        </p:spPr>
        <p:txBody>
          <a:bodyPr/>
          <a:lstStyle/>
          <a:p>
            <a:pPr>
              <a:defRPr/>
            </a:pPr>
            <a:fld id="{964F4185-D8E2-4631-BF57-38E756CE014B}" type="slidenum">
              <a:rPr lang="de-DE" smtClean="0">
                <a:solidFill>
                  <a:schemeClr val="tx1"/>
                </a:solidFill>
              </a:rPr>
              <a:pPr>
                <a:defRPr/>
              </a:pPr>
              <a:t>18</a:t>
            </a:fld>
            <a:endParaRPr lang="de-DE">
              <a:solidFill>
                <a:schemeClr val="tx1"/>
              </a:solidFill>
            </a:endParaRPr>
          </a:p>
        </p:txBody>
      </p:sp>
      <p:grpSp>
        <p:nvGrpSpPr>
          <p:cNvPr id="3" name="Gruppieren 24"/>
          <p:cNvGrpSpPr/>
          <p:nvPr/>
        </p:nvGrpSpPr>
        <p:grpSpPr>
          <a:xfrm>
            <a:off x="-36512" y="44624"/>
            <a:ext cx="9180512" cy="5905350"/>
            <a:chOff x="-36512" y="1111096"/>
            <a:chExt cx="9180512" cy="3644859"/>
          </a:xfrm>
        </p:grpSpPr>
        <p:sp>
          <p:nvSpPr>
            <p:cNvPr id="36" name="Textfeld 35"/>
            <p:cNvSpPr txBox="1"/>
            <p:nvPr/>
          </p:nvSpPr>
          <p:spPr>
            <a:xfrm>
              <a:off x="-36512" y="4471613"/>
              <a:ext cx="1043608" cy="284342"/>
            </a:xfrm>
            <a:prstGeom prst="rect">
              <a:avLst/>
            </a:prstGeom>
            <a:noFill/>
          </p:spPr>
          <p:txBody>
            <a:bodyPr wrap="square" rtlCol="0">
              <a:spAutoFit/>
            </a:bodyPr>
            <a:lstStyle/>
            <a:p>
              <a:r>
                <a:rPr lang="de-DE" sz="1000" b="1" dirty="0" smtClean="0"/>
                <a:t>         0 MW</a:t>
              </a:r>
              <a:endParaRPr lang="de-DE" sz="1000" b="1" dirty="0"/>
            </a:p>
          </p:txBody>
        </p:sp>
        <p:pic>
          <p:nvPicPr>
            <p:cNvPr id="1026" name="Picture 2"/>
            <p:cNvPicPr>
              <a:picLocks noChangeAspect="1" noChangeArrowheads="1"/>
            </p:cNvPicPr>
            <p:nvPr/>
          </p:nvPicPr>
          <p:blipFill>
            <a:blip r:embed="rId3" cstate="print"/>
            <a:srcRect/>
            <a:stretch>
              <a:fillRect/>
            </a:stretch>
          </p:blipFill>
          <p:spPr bwMode="auto">
            <a:xfrm>
              <a:off x="814723" y="1118988"/>
              <a:ext cx="8329277" cy="3499218"/>
            </a:xfrm>
            <a:prstGeom prst="rect">
              <a:avLst/>
            </a:prstGeom>
            <a:noFill/>
            <a:ln w="9525">
              <a:noFill/>
              <a:miter lim="800000"/>
              <a:headEnd/>
              <a:tailEnd/>
            </a:ln>
          </p:spPr>
        </p:pic>
        <p:sp>
          <p:nvSpPr>
            <p:cNvPr id="31" name="Textfeld 30"/>
            <p:cNvSpPr txBox="1"/>
            <p:nvPr/>
          </p:nvSpPr>
          <p:spPr>
            <a:xfrm>
              <a:off x="-36512" y="1111096"/>
              <a:ext cx="1043608" cy="294498"/>
            </a:xfrm>
            <a:prstGeom prst="rect">
              <a:avLst/>
            </a:prstGeom>
            <a:noFill/>
          </p:spPr>
          <p:txBody>
            <a:bodyPr wrap="square" rtlCol="0">
              <a:spAutoFit/>
            </a:bodyPr>
            <a:lstStyle/>
            <a:p>
              <a:r>
                <a:rPr lang="de-DE" sz="1600" b="1" dirty="0" smtClean="0"/>
                <a:t>50 GW</a:t>
              </a:r>
              <a:endParaRPr lang="de-DE" sz="1600" b="1" dirty="0"/>
            </a:p>
          </p:txBody>
        </p:sp>
        <p:sp>
          <p:nvSpPr>
            <p:cNvPr id="32" name="Textfeld 31"/>
            <p:cNvSpPr txBox="1"/>
            <p:nvPr/>
          </p:nvSpPr>
          <p:spPr>
            <a:xfrm>
              <a:off x="-36512" y="1762960"/>
              <a:ext cx="1043608" cy="294498"/>
            </a:xfrm>
            <a:prstGeom prst="rect">
              <a:avLst/>
            </a:prstGeom>
            <a:noFill/>
          </p:spPr>
          <p:txBody>
            <a:bodyPr wrap="square" rtlCol="0">
              <a:spAutoFit/>
            </a:bodyPr>
            <a:lstStyle/>
            <a:p>
              <a:r>
                <a:rPr lang="de-DE" sz="1600" b="1" dirty="0" smtClean="0"/>
                <a:t>40 GW</a:t>
              </a:r>
              <a:endParaRPr lang="de-DE" sz="1600" b="1" dirty="0"/>
            </a:p>
          </p:txBody>
        </p:sp>
        <p:sp>
          <p:nvSpPr>
            <p:cNvPr id="33" name="Textfeld 32"/>
            <p:cNvSpPr txBox="1"/>
            <p:nvPr/>
          </p:nvSpPr>
          <p:spPr>
            <a:xfrm>
              <a:off x="-36512" y="2420888"/>
              <a:ext cx="1043608" cy="294498"/>
            </a:xfrm>
            <a:prstGeom prst="rect">
              <a:avLst/>
            </a:prstGeom>
            <a:noFill/>
          </p:spPr>
          <p:txBody>
            <a:bodyPr wrap="square" rtlCol="0">
              <a:spAutoFit/>
            </a:bodyPr>
            <a:lstStyle/>
            <a:p>
              <a:r>
                <a:rPr lang="de-DE" sz="1600" b="1" dirty="0" smtClean="0"/>
                <a:t>30 GW</a:t>
              </a:r>
              <a:endParaRPr lang="de-DE" sz="1600" b="1" dirty="0"/>
            </a:p>
          </p:txBody>
        </p:sp>
        <p:sp>
          <p:nvSpPr>
            <p:cNvPr id="34" name="Textfeld 33"/>
            <p:cNvSpPr txBox="1"/>
            <p:nvPr/>
          </p:nvSpPr>
          <p:spPr>
            <a:xfrm>
              <a:off x="-36512" y="3109904"/>
              <a:ext cx="1043608" cy="294498"/>
            </a:xfrm>
            <a:prstGeom prst="rect">
              <a:avLst/>
            </a:prstGeom>
            <a:noFill/>
          </p:spPr>
          <p:txBody>
            <a:bodyPr wrap="square" rtlCol="0">
              <a:spAutoFit/>
            </a:bodyPr>
            <a:lstStyle/>
            <a:p>
              <a:r>
                <a:rPr lang="de-DE" sz="1600" b="1" dirty="0" smtClean="0"/>
                <a:t>20 GW</a:t>
              </a:r>
              <a:endParaRPr lang="de-DE" sz="1600" b="1" dirty="0"/>
            </a:p>
          </p:txBody>
        </p:sp>
        <p:sp>
          <p:nvSpPr>
            <p:cNvPr id="35" name="Textfeld 34"/>
            <p:cNvSpPr txBox="1"/>
            <p:nvPr/>
          </p:nvSpPr>
          <p:spPr>
            <a:xfrm>
              <a:off x="-36512" y="3822236"/>
              <a:ext cx="1043608" cy="294498"/>
            </a:xfrm>
            <a:prstGeom prst="rect">
              <a:avLst/>
            </a:prstGeom>
            <a:noFill/>
          </p:spPr>
          <p:txBody>
            <a:bodyPr wrap="square" rtlCol="0">
              <a:spAutoFit/>
            </a:bodyPr>
            <a:lstStyle/>
            <a:p>
              <a:r>
                <a:rPr lang="de-DE" sz="1600" b="1" dirty="0" smtClean="0"/>
                <a:t>10 GW</a:t>
              </a:r>
              <a:endParaRPr lang="de-DE" sz="1600" b="1" dirty="0"/>
            </a:p>
          </p:txBody>
        </p:sp>
        <p:grpSp>
          <p:nvGrpSpPr>
            <p:cNvPr id="4" name="Gruppieren 19"/>
            <p:cNvGrpSpPr/>
            <p:nvPr/>
          </p:nvGrpSpPr>
          <p:grpSpPr>
            <a:xfrm>
              <a:off x="798457" y="1196752"/>
              <a:ext cx="8333668" cy="3421456"/>
              <a:chOff x="810332" y="1268760"/>
              <a:chExt cx="8333668" cy="2160240"/>
            </a:xfrm>
          </p:grpSpPr>
          <p:cxnSp>
            <p:nvCxnSpPr>
              <p:cNvPr id="9" name="Gerade Verbindung 8"/>
              <p:cNvCxnSpPr/>
              <p:nvPr/>
            </p:nvCxnSpPr>
            <p:spPr>
              <a:xfrm flipV="1">
                <a:off x="827584" y="1696685"/>
                <a:ext cx="8316416" cy="41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V="1">
                <a:off x="827584" y="2128733"/>
                <a:ext cx="8316416" cy="41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827584" y="2564904"/>
                <a:ext cx="83164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V="1">
                <a:off x="827584" y="2996952"/>
                <a:ext cx="8316416"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810332" y="1268760"/>
                <a:ext cx="8316416" cy="21602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6" name="Textfeld 25"/>
          <p:cNvSpPr txBox="1"/>
          <p:nvPr/>
        </p:nvSpPr>
        <p:spPr>
          <a:xfrm rot="16200000">
            <a:off x="4392100" y="1657942"/>
            <a:ext cx="1014853" cy="8863965"/>
          </a:xfrm>
          <a:prstGeom prst="rect">
            <a:avLst/>
          </a:prstGeom>
          <a:noFill/>
        </p:spPr>
        <p:txBody>
          <a:bodyPr wrap="square" rtlCol="0">
            <a:spAutoFit/>
          </a:bodyPr>
          <a:lstStyle/>
          <a:p>
            <a:pPr>
              <a:lnSpc>
                <a:spcPct val="250000"/>
              </a:lnSpc>
            </a:pPr>
            <a:r>
              <a:rPr lang="de-DE" sz="1900" dirty="0" smtClean="0"/>
              <a:t>Jan</a:t>
            </a:r>
          </a:p>
          <a:p>
            <a:pPr>
              <a:lnSpc>
                <a:spcPct val="250000"/>
              </a:lnSpc>
            </a:pPr>
            <a:r>
              <a:rPr lang="de-DE" sz="1900" dirty="0" smtClean="0"/>
              <a:t>Feb</a:t>
            </a:r>
          </a:p>
          <a:p>
            <a:pPr>
              <a:lnSpc>
                <a:spcPct val="250000"/>
              </a:lnSpc>
            </a:pPr>
            <a:r>
              <a:rPr lang="de-DE" sz="1900" dirty="0" err="1" smtClean="0"/>
              <a:t>Mrz</a:t>
            </a:r>
            <a:endParaRPr lang="de-DE" sz="1900" dirty="0" smtClean="0"/>
          </a:p>
          <a:p>
            <a:pPr>
              <a:lnSpc>
                <a:spcPct val="250000"/>
              </a:lnSpc>
            </a:pPr>
            <a:r>
              <a:rPr lang="de-DE" sz="1900" dirty="0" smtClean="0"/>
              <a:t>Apr</a:t>
            </a:r>
          </a:p>
          <a:p>
            <a:pPr>
              <a:lnSpc>
                <a:spcPct val="250000"/>
              </a:lnSpc>
            </a:pPr>
            <a:r>
              <a:rPr lang="de-DE" sz="1900" dirty="0" smtClean="0"/>
              <a:t>Mai</a:t>
            </a:r>
          </a:p>
          <a:p>
            <a:pPr>
              <a:lnSpc>
                <a:spcPct val="250000"/>
              </a:lnSpc>
            </a:pPr>
            <a:r>
              <a:rPr lang="de-DE" sz="1900" dirty="0" smtClean="0"/>
              <a:t>Jun</a:t>
            </a:r>
          </a:p>
          <a:p>
            <a:pPr>
              <a:lnSpc>
                <a:spcPct val="250000"/>
              </a:lnSpc>
            </a:pPr>
            <a:r>
              <a:rPr lang="de-DE" sz="1900" dirty="0" smtClean="0"/>
              <a:t>Juli</a:t>
            </a:r>
          </a:p>
          <a:p>
            <a:pPr>
              <a:lnSpc>
                <a:spcPct val="250000"/>
              </a:lnSpc>
            </a:pPr>
            <a:r>
              <a:rPr lang="de-DE" sz="1900" dirty="0" smtClean="0"/>
              <a:t>Aug</a:t>
            </a:r>
          </a:p>
          <a:p>
            <a:pPr>
              <a:lnSpc>
                <a:spcPct val="250000"/>
              </a:lnSpc>
            </a:pPr>
            <a:r>
              <a:rPr lang="de-DE" sz="1900" dirty="0" smtClean="0"/>
              <a:t>Sep</a:t>
            </a:r>
          </a:p>
          <a:p>
            <a:pPr>
              <a:lnSpc>
                <a:spcPct val="250000"/>
              </a:lnSpc>
            </a:pPr>
            <a:r>
              <a:rPr lang="de-DE" sz="1900" dirty="0" smtClean="0"/>
              <a:t>Okt</a:t>
            </a:r>
          </a:p>
          <a:p>
            <a:pPr>
              <a:lnSpc>
                <a:spcPct val="250000"/>
              </a:lnSpc>
            </a:pPr>
            <a:r>
              <a:rPr lang="de-DE" sz="1900" dirty="0" smtClean="0"/>
              <a:t>Nov</a:t>
            </a:r>
          </a:p>
          <a:p>
            <a:pPr>
              <a:lnSpc>
                <a:spcPct val="250000"/>
              </a:lnSpc>
            </a:pPr>
            <a:r>
              <a:rPr lang="de-DE" sz="1900" dirty="0" smtClean="0"/>
              <a:t>Dez</a:t>
            </a:r>
            <a:endParaRPr lang="de-DE" sz="1900" dirty="0"/>
          </a:p>
        </p:txBody>
      </p:sp>
      <p:sp>
        <p:nvSpPr>
          <p:cNvPr id="29" name="Textfeld 28"/>
          <p:cNvSpPr txBox="1"/>
          <p:nvPr/>
        </p:nvSpPr>
        <p:spPr>
          <a:xfrm>
            <a:off x="971600" y="5017376"/>
            <a:ext cx="3816424" cy="338554"/>
          </a:xfrm>
          <a:prstGeom prst="rect">
            <a:avLst/>
          </a:prstGeom>
          <a:solidFill>
            <a:schemeClr val="bg1">
              <a:alpha val="53000"/>
            </a:schemeClr>
          </a:solidFill>
        </p:spPr>
        <p:txBody>
          <a:bodyPr wrap="square" rtlCol="0">
            <a:spAutoFit/>
          </a:bodyPr>
          <a:lstStyle/>
          <a:p>
            <a:r>
              <a:rPr lang="de-DE" sz="1600" b="1" dirty="0" smtClean="0"/>
              <a:t>Direktverbrauch  in Norddeutschland</a:t>
            </a:r>
            <a:endParaRPr lang="de-DE" sz="1600" b="1" dirty="0"/>
          </a:p>
        </p:txBody>
      </p:sp>
      <p:sp>
        <p:nvSpPr>
          <p:cNvPr id="30" name="Rechteck 29"/>
          <p:cNvSpPr/>
          <p:nvPr/>
        </p:nvSpPr>
        <p:spPr>
          <a:xfrm>
            <a:off x="827584" y="4712922"/>
            <a:ext cx="8316416" cy="101484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827584" y="3736544"/>
            <a:ext cx="8316416" cy="81187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827584" y="410957"/>
            <a:ext cx="8316416" cy="325148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36"/>
          <p:cNvCxnSpPr/>
          <p:nvPr/>
        </p:nvCxnSpPr>
        <p:spPr>
          <a:xfrm>
            <a:off x="827584" y="4641409"/>
            <a:ext cx="8316416"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36512" y="3897762"/>
            <a:ext cx="864096" cy="433767"/>
          </a:xfrm>
          <a:prstGeom prst="rect">
            <a:avLst/>
          </a:prstGeom>
          <a:noFill/>
        </p:spPr>
        <p:txBody>
          <a:bodyPr wrap="square" rtlCol="0">
            <a:spAutoFit/>
          </a:bodyPr>
          <a:lstStyle/>
          <a:p>
            <a:r>
              <a:rPr lang="de-DE" sz="1400" b="1" dirty="0" smtClean="0"/>
              <a:t>8 GW</a:t>
            </a:r>
            <a:endParaRPr lang="de-DE" sz="1400" b="1" dirty="0"/>
          </a:p>
        </p:txBody>
      </p:sp>
      <p:sp>
        <p:nvSpPr>
          <p:cNvPr id="48" name="Geschweifte Klammer links 47"/>
          <p:cNvSpPr/>
          <p:nvPr/>
        </p:nvSpPr>
        <p:spPr>
          <a:xfrm>
            <a:off x="611560" y="3736544"/>
            <a:ext cx="216024" cy="81187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1" name="Textfeld 40"/>
          <p:cNvSpPr txBox="1"/>
          <p:nvPr/>
        </p:nvSpPr>
        <p:spPr>
          <a:xfrm>
            <a:off x="971600" y="3901044"/>
            <a:ext cx="3384376" cy="338554"/>
          </a:xfrm>
          <a:prstGeom prst="rect">
            <a:avLst/>
          </a:prstGeom>
          <a:solidFill>
            <a:schemeClr val="bg1">
              <a:alpha val="53000"/>
            </a:schemeClr>
          </a:solidFill>
        </p:spPr>
        <p:txBody>
          <a:bodyPr wrap="square" rtlCol="0">
            <a:spAutoFit/>
          </a:bodyPr>
          <a:lstStyle/>
          <a:p>
            <a:r>
              <a:rPr lang="de-DE" sz="1600" b="1" dirty="0" smtClean="0"/>
              <a:t>Lieferung nach Süddeutschland</a:t>
            </a:r>
            <a:endParaRPr lang="de-DE" sz="1600" b="1" dirty="0"/>
          </a:p>
        </p:txBody>
      </p:sp>
      <p:sp>
        <p:nvSpPr>
          <p:cNvPr id="42" name="Textfeld 41"/>
          <p:cNvSpPr txBox="1"/>
          <p:nvPr/>
        </p:nvSpPr>
        <p:spPr>
          <a:xfrm>
            <a:off x="971600" y="2916478"/>
            <a:ext cx="2952328" cy="338554"/>
          </a:xfrm>
          <a:prstGeom prst="rect">
            <a:avLst/>
          </a:prstGeom>
          <a:solidFill>
            <a:schemeClr val="bg1">
              <a:alpha val="53000"/>
            </a:schemeClr>
          </a:solidFill>
        </p:spPr>
        <p:txBody>
          <a:bodyPr wrap="square" rtlCol="0">
            <a:spAutoFit/>
          </a:bodyPr>
          <a:lstStyle/>
          <a:p>
            <a:r>
              <a:rPr lang="de-DE" sz="1600" b="1" dirty="0" smtClean="0"/>
              <a:t>Ohne Speicher nicht nutzbar</a:t>
            </a:r>
            <a:endParaRPr lang="de-DE" sz="1600" b="1" dirty="0"/>
          </a:p>
        </p:txBody>
      </p:sp>
      <p:sp>
        <p:nvSpPr>
          <p:cNvPr id="27" name="Textfeld 26"/>
          <p:cNvSpPr txBox="1"/>
          <p:nvPr/>
        </p:nvSpPr>
        <p:spPr>
          <a:xfrm>
            <a:off x="62792" y="5538718"/>
            <a:ext cx="720080" cy="338554"/>
          </a:xfrm>
          <a:prstGeom prst="rect">
            <a:avLst/>
          </a:prstGeom>
          <a:solidFill>
            <a:schemeClr val="bg1"/>
          </a:solidFill>
        </p:spPr>
        <p:txBody>
          <a:bodyPr wrap="square" rtlCol="0">
            <a:spAutoFit/>
          </a:bodyPr>
          <a:lstStyle/>
          <a:p>
            <a:r>
              <a:rPr lang="de-DE" sz="1600" b="1" dirty="0" smtClean="0"/>
              <a:t>0 GW</a:t>
            </a:r>
            <a:endParaRPr lang="de-DE" sz="1600" b="1" dirty="0"/>
          </a:p>
        </p:txBody>
      </p:sp>
    </p:spTree>
    <p:extLst>
      <p:ext uri="{BB962C8B-B14F-4D97-AF65-F5344CB8AC3E}">
        <p14:creationId xmlns:p14="http://schemas.microsoft.com/office/powerpoint/2010/main" val="571711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Nutzungsdauer und </a:t>
            </a:r>
            <a:r>
              <a:rPr lang="de-DE" dirty="0" err="1" smtClean="0"/>
              <a:t>Investkosten</a:t>
            </a:r>
            <a:r>
              <a:rPr lang="de-DE" dirty="0" smtClean="0"/>
              <a:t> </a:t>
            </a:r>
            <a:r>
              <a:rPr lang="de-DE" sz="2400" dirty="0" smtClean="0"/>
              <a:t>(Angaben EUR in 2013er Werten)</a:t>
            </a:r>
            <a:endParaRPr lang="de-DE" sz="24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412776"/>
            <a:ext cx="83439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400050" y="6237312"/>
            <a:ext cx="8204398" cy="646331"/>
          </a:xfrm>
          <a:prstGeom prst="rect">
            <a:avLst/>
          </a:prstGeom>
          <a:noFill/>
        </p:spPr>
        <p:txBody>
          <a:bodyPr wrap="square" rtlCol="0">
            <a:spAutoFit/>
          </a:bodyPr>
          <a:lstStyle/>
          <a:p>
            <a:r>
              <a:rPr lang="de-DE" i="1" dirty="0"/>
              <a:t>ISE-Studie „Endbericht - Berechnung zeitlich hochaufgelöster Energieszenarien für eine 100% erneuerbare Energieversorgung der Stadt Frankfurt am Main (KomMod4FFM</a:t>
            </a:r>
            <a:r>
              <a:rPr lang="de-DE" i="1" dirty="0" smtClean="0"/>
              <a:t>)“</a:t>
            </a:r>
            <a:endParaRPr lang="de-DE" i="1" dirty="0"/>
          </a:p>
        </p:txBody>
      </p:sp>
    </p:spTree>
    <p:extLst>
      <p:ext uri="{BB962C8B-B14F-4D97-AF65-F5344CB8AC3E}">
        <p14:creationId xmlns:p14="http://schemas.microsoft.com/office/powerpoint/2010/main" val="386501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Was inszeniert </a:t>
            </a:r>
            <a:r>
              <a:rPr lang="de-DE" dirty="0" err="1"/>
              <a:t>TenneT</a:t>
            </a:r>
            <a:r>
              <a:rPr lang="de-DE" dirty="0"/>
              <a:t>?</a:t>
            </a:r>
          </a:p>
        </p:txBody>
      </p:sp>
      <p:sp>
        <p:nvSpPr>
          <p:cNvPr id="3" name="Inhaltsplatzhalter 2"/>
          <p:cNvSpPr>
            <a:spLocks noGrp="1"/>
          </p:cNvSpPr>
          <p:nvPr>
            <p:ph idx="1"/>
          </p:nvPr>
        </p:nvSpPr>
        <p:spPr>
          <a:xfrm>
            <a:off x="457200" y="1268760"/>
            <a:ext cx="8229600" cy="5184576"/>
          </a:xfrm>
        </p:spPr>
        <p:txBody>
          <a:bodyPr>
            <a:noAutofit/>
          </a:bodyPr>
          <a:lstStyle/>
          <a:p>
            <a:pPr lvl="0"/>
            <a:r>
              <a:rPr lang="de-DE" sz="1800" dirty="0" smtClean="0"/>
              <a:t>Die so genannten „Fachgespräche“ und „Infomärkte“ von </a:t>
            </a:r>
            <a:r>
              <a:rPr lang="de-DE" sz="1800" dirty="0" err="1" smtClean="0"/>
              <a:t>TenneT</a:t>
            </a:r>
            <a:r>
              <a:rPr lang="de-DE" sz="1800" dirty="0" smtClean="0"/>
              <a:t> täuschen die Beteiligung von Bürgern und Trägern öffentlicher Belange vor. Das ist Schmierentheater! Viele Menschen fallen auf diesen Bluff herein.</a:t>
            </a:r>
          </a:p>
          <a:p>
            <a:r>
              <a:rPr lang="de-DE" sz="1800" dirty="0" smtClean="0"/>
              <a:t>Es ist Scheinbeteiligung, </a:t>
            </a:r>
            <a:r>
              <a:rPr lang="de-DE" sz="1800" dirty="0"/>
              <a:t>wenn </a:t>
            </a:r>
            <a:r>
              <a:rPr lang="de-DE" sz="1800" dirty="0" smtClean="0"/>
              <a:t>lediglich </a:t>
            </a:r>
            <a:r>
              <a:rPr lang="de-DE" sz="1800" dirty="0"/>
              <a:t>Trassenvorschläge von Bürgern </a:t>
            </a:r>
            <a:r>
              <a:rPr lang="de-DE" sz="1800" dirty="0" smtClean="0"/>
              <a:t>(</a:t>
            </a:r>
            <a:r>
              <a:rPr lang="de-DE" sz="1800" dirty="0"/>
              <a:t>angeblich) geprüft und bei den Infomärkten optisch </a:t>
            </a:r>
            <a:r>
              <a:rPr lang="de-DE" sz="1800" dirty="0" smtClean="0"/>
              <a:t>ansprechend präsentiert werden! </a:t>
            </a:r>
            <a:endParaRPr lang="de-DE" sz="1800" dirty="0"/>
          </a:p>
          <a:p>
            <a:pPr lvl="0"/>
            <a:r>
              <a:rPr lang="de-DE" sz="1800" dirty="0" smtClean="0"/>
              <a:t>Bei </a:t>
            </a:r>
            <a:r>
              <a:rPr lang="de-DE" sz="1800" dirty="0"/>
              <a:t>den „Fachgesprächen“ und „Infomärkten“ </a:t>
            </a:r>
            <a:r>
              <a:rPr lang="de-DE" sz="1800" dirty="0" smtClean="0"/>
              <a:t>wird auf die Vorschläge bzw. Forderungen des BN und der Trassengegner in keiner Weise eingegangen!</a:t>
            </a:r>
          </a:p>
          <a:p>
            <a:pPr marL="0" lvl="0" indent="0">
              <a:buNone/>
            </a:pPr>
            <a:r>
              <a:rPr lang="de-DE" sz="1800" dirty="0" smtClean="0"/>
              <a:t>Beispielsweise  </a:t>
            </a:r>
          </a:p>
          <a:p>
            <a:pPr lvl="0"/>
            <a:r>
              <a:rPr lang="de-DE" sz="1800" dirty="0" smtClean="0"/>
              <a:t>wird der Nachweis, dass </a:t>
            </a:r>
            <a:r>
              <a:rPr lang="de-DE" sz="1800" dirty="0" err="1" smtClean="0"/>
              <a:t>SuedLink</a:t>
            </a:r>
            <a:r>
              <a:rPr lang="de-DE" sz="1800" dirty="0" smtClean="0"/>
              <a:t> erforderlich ist, nicht einmal ansatzweise versucht.</a:t>
            </a:r>
          </a:p>
          <a:p>
            <a:pPr lvl="0"/>
            <a:r>
              <a:rPr lang="de-DE" sz="1800" dirty="0" smtClean="0"/>
              <a:t>werden Zukunftsoptionen (Ausbau der EE und von KWK, Flexibilisierung von Biogasanlagen, DSM usw.) offensichtlich ignoriert.</a:t>
            </a:r>
          </a:p>
          <a:p>
            <a:pPr lvl="0"/>
            <a:r>
              <a:rPr lang="de-DE" sz="1800" dirty="0" smtClean="0"/>
              <a:t>finden auch (alternative) Erdverkabelungs-Konzepten keine Erwähnung bei </a:t>
            </a:r>
            <a:r>
              <a:rPr lang="de-DE" sz="1800" dirty="0" err="1" smtClean="0"/>
              <a:t>TenneT</a:t>
            </a:r>
            <a:r>
              <a:rPr lang="de-DE" sz="1800" dirty="0" smtClean="0"/>
              <a:t>. </a:t>
            </a:r>
          </a:p>
        </p:txBody>
      </p:sp>
    </p:spTree>
    <p:extLst>
      <p:ext uri="{BB962C8B-B14F-4D97-AF65-F5344CB8AC3E}">
        <p14:creationId xmlns:p14="http://schemas.microsoft.com/office/powerpoint/2010/main" val="228835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Stromspeicher oder -trassen?</a:t>
            </a:r>
            <a:endParaRPr lang="de-DE" dirty="0"/>
          </a:p>
        </p:txBody>
      </p:sp>
      <p:sp>
        <p:nvSpPr>
          <p:cNvPr id="3" name="Inhaltsplatzhalter 2"/>
          <p:cNvSpPr>
            <a:spLocks noGrp="1"/>
          </p:cNvSpPr>
          <p:nvPr>
            <p:ph idx="1"/>
          </p:nvPr>
        </p:nvSpPr>
        <p:spPr>
          <a:xfrm>
            <a:off x="457200" y="1600200"/>
            <a:ext cx="8229600" cy="4925144"/>
          </a:xfrm>
        </p:spPr>
        <p:txBody>
          <a:bodyPr>
            <a:normAutofit/>
          </a:bodyPr>
          <a:lstStyle/>
          <a:p>
            <a:r>
              <a:rPr lang="de-DE" sz="2400" dirty="0" smtClean="0"/>
              <a:t>Stromtrassen aus dem Norden für Wasserkraft aus Norwegen (</a:t>
            </a:r>
            <a:r>
              <a:rPr lang="de-DE" sz="2400" dirty="0" err="1" smtClean="0"/>
              <a:t>NorGer</a:t>
            </a:r>
            <a:r>
              <a:rPr lang="de-DE" sz="2400" dirty="0" smtClean="0"/>
              <a:t> bzw. </a:t>
            </a:r>
            <a:r>
              <a:rPr lang="de-DE" sz="2400" dirty="0" err="1" smtClean="0"/>
              <a:t>NordLink</a:t>
            </a:r>
            <a:r>
              <a:rPr lang="de-DE" sz="2400" dirty="0" smtClean="0"/>
              <a:t>) oder Wasserkraftstrom aus Österreich? Beides ist nicht besonders ökologisch.</a:t>
            </a:r>
          </a:p>
          <a:p>
            <a:r>
              <a:rPr lang="de-DE" sz="2400" dirty="0"/>
              <a:t>Windstrom aus dem Norden ist </a:t>
            </a:r>
            <a:r>
              <a:rPr lang="de-DE" sz="2400" dirty="0" smtClean="0"/>
              <a:t>unsicher</a:t>
            </a:r>
            <a:r>
              <a:rPr lang="de-DE" sz="2400" dirty="0"/>
              <a:t>.</a:t>
            </a:r>
          </a:p>
          <a:p>
            <a:r>
              <a:rPr lang="de-DE" sz="2400" dirty="0" smtClean="0"/>
              <a:t>Bei </a:t>
            </a:r>
            <a:r>
              <a:rPr lang="de-DE" sz="2400" dirty="0"/>
              <a:t>100 % </a:t>
            </a:r>
            <a:r>
              <a:rPr lang="de-DE" sz="2400" dirty="0" smtClean="0"/>
              <a:t>Erneuerbare Energien </a:t>
            </a:r>
            <a:r>
              <a:rPr lang="de-DE" sz="2400" dirty="0"/>
              <a:t>bei Strom, Wärme und </a:t>
            </a:r>
            <a:r>
              <a:rPr lang="de-DE" sz="2400" dirty="0" smtClean="0"/>
              <a:t>Mobilität haben </a:t>
            </a:r>
            <a:r>
              <a:rPr lang="de-DE" sz="2400" dirty="0"/>
              <a:t>wir zu vielen Zeiten viel zu viel Strom. Diesen müssen wir dann zu „Power </a:t>
            </a:r>
            <a:r>
              <a:rPr lang="de-DE" sz="2400" dirty="0" err="1"/>
              <a:t>to</a:t>
            </a:r>
            <a:r>
              <a:rPr lang="de-DE" sz="2400" dirty="0"/>
              <a:t> Gas“ (P2G) oder </a:t>
            </a:r>
            <a:r>
              <a:rPr lang="de-DE" sz="2400" dirty="0" smtClean="0"/>
              <a:t>„</a:t>
            </a:r>
            <a:r>
              <a:rPr lang="de-DE" sz="2400" dirty="0"/>
              <a:t>Power </a:t>
            </a:r>
            <a:r>
              <a:rPr lang="de-DE" sz="2400" dirty="0" err="1"/>
              <a:t>to</a:t>
            </a:r>
            <a:r>
              <a:rPr lang="de-DE" sz="2400" dirty="0"/>
              <a:t> Liquid“ (P2L) umwandeln</a:t>
            </a:r>
            <a:r>
              <a:rPr lang="de-DE" sz="2400" dirty="0" smtClean="0"/>
              <a:t>.</a:t>
            </a:r>
          </a:p>
        </p:txBody>
      </p:sp>
    </p:spTree>
    <p:extLst>
      <p:ext uri="{BB962C8B-B14F-4D97-AF65-F5344CB8AC3E}">
        <p14:creationId xmlns:p14="http://schemas.microsoft.com/office/powerpoint/2010/main" val="1203626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Stromspeicher oder -trassen?</a:t>
            </a:r>
            <a:endParaRPr lang="de-DE" dirty="0"/>
          </a:p>
        </p:txBody>
      </p:sp>
      <p:sp>
        <p:nvSpPr>
          <p:cNvPr id="3" name="Inhaltsplatzhalter 2"/>
          <p:cNvSpPr>
            <a:spLocks noGrp="1"/>
          </p:cNvSpPr>
          <p:nvPr>
            <p:ph idx="1"/>
          </p:nvPr>
        </p:nvSpPr>
        <p:spPr/>
        <p:txBody>
          <a:bodyPr>
            <a:normAutofit fontScale="85000" lnSpcReduction="10000"/>
          </a:bodyPr>
          <a:lstStyle/>
          <a:p>
            <a:r>
              <a:rPr lang="de-DE" sz="2400" dirty="0" smtClean="0"/>
              <a:t>Der oft genannte geringe Wirkungsgrad </a:t>
            </a:r>
            <a:r>
              <a:rPr lang="de-DE" sz="2400" dirty="0"/>
              <a:t>von 20 bis 25 % bezieht sich auf Strom. </a:t>
            </a:r>
            <a:r>
              <a:rPr lang="de-DE" sz="2400" dirty="0" smtClean="0"/>
              <a:t>Es entsteht </a:t>
            </a:r>
            <a:r>
              <a:rPr lang="de-DE" sz="2400" dirty="0"/>
              <a:t>bei </a:t>
            </a:r>
            <a:r>
              <a:rPr lang="de-DE" sz="2400" dirty="0" smtClean="0"/>
              <a:t>P2G bzw. P2L bei der </a:t>
            </a:r>
            <a:r>
              <a:rPr lang="de-DE" sz="2400" dirty="0"/>
              <a:t>Umwandlung bzw. </a:t>
            </a:r>
            <a:r>
              <a:rPr lang="de-DE" sz="2400" dirty="0" smtClean="0"/>
              <a:t>Rückverstromung </a:t>
            </a:r>
            <a:r>
              <a:rPr lang="de-DE" sz="2400" dirty="0"/>
              <a:t> Wärme</a:t>
            </a:r>
            <a:r>
              <a:rPr lang="de-DE" sz="2400" dirty="0" smtClean="0"/>
              <a:t>. Je mehr davon genutzt wird, umso höher ist der Gesamtwirkungsgrad.</a:t>
            </a:r>
          </a:p>
          <a:p>
            <a:r>
              <a:rPr lang="de-DE" sz="2400" dirty="0"/>
              <a:t>Wenn </a:t>
            </a:r>
            <a:r>
              <a:rPr lang="de-DE" sz="2400" dirty="0" smtClean="0"/>
              <a:t>wir im </a:t>
            </a:r>
            <a:r>
              <a:rPr lang="de-DE" sz="2400" dirty="0"/>
              <a:t>Winter zu viel </a:t>
            </a:r>
            <a:r>
              <a:rPr lang="de-DE" sz="2400" dirty="0" smtClean="0"/>
              <a:t>Windstrom </a:t>
            </a:r>
            <a:r>
              <a:rPr lang="de-DE" sz="2400" dirty="0"/>
              <a:t>haben, </a:t>
            </a:r>
            <a:r>
              <a:rPr lang="de-DE" sz="2400" dirty="0" smtClean="0"/>
              <a:t>könnte der mittels </a:t>
            </a:r>
            <a:r>
              <a:rPr lang="de-DE" sz="2400" dirty="0"/>
              <a:t>Wärmepumpen genutzt werden, mit einem Wirkungsgrad von mehreren 100 </a:t>
            </a:r>
            <a:r>
              <a:rPr lang="de-DE" sz="2400" dirty="0" smtClean="0"/>
              <a:t>%. Oder auch direkt </a:t>
            </a:r>
            <a:r>
              <a:rPr lang="de-DE" sz="2400" dirty="0"/>
              <a:t>in Wärme </a:t>
            </a:r>
            <a:r>
              <a:rPr lang="de-DE" sz="2400" dirty="0" smtClean="0"/>
              <a:t>umgewandelt („</a:t>
            </a:r>
            <a:r>
              <a:rPr lang="de-DE" sz="2400" dirty="0"/>
              <a:t>Power </a:t>
            </a:r>
            <a:r>
              <a:rPr lang="de-DE" sz="2400" dirty="0" err="1"/>
              <a:t>to</a:t>
            </a:r>
            <a:r>
              <a:rPr lang="de-DE" sz="2400" dirty="0"/>
              <a:t> </a:t>
            </a:r>
            <a:r>
              <a:rPr lang="de-DE" sz="2400" dirty="0" err="1"/>
              <a:t>Heat</a:t>
            </a:r>
            <a:r>
              <a:rPr lang="de-DE" sz="2400" dirty="0" smtClean="0"/>
              <a:t>“) werden, </a:t>
            </a:r>
            <a:r>
              <a:rPr lang="de-DE" sz="2400" dirty="0"/>
              <a:t>mit praktisch 100 % </a:t>
            </a:r>
            <a:r>
              <a:rPr lang="de-DE" sz="2400" dirty="0" smtClean="0"/>
              <a:t>Wirkungsgrad </a:t>
            </a:r>
          </a:p>
          <a:p>
            <a:r>
              <a:rPr lang="de-DE" sz="2400" dirty="0" smtClean="0"/>
              <a:t>Sowohl </a:t>
            </a:r>
            <a:r>
              <a:rPr lang="de-DE" sz="2400" dirty="0"/>
              <a:t>bei P2G als auch bei P2L könnte man Pipelines bauen. Diese brauchen nicht so viel Platz und können sehr viel mehr Energie transportieren als Stromleitungen. </a:t>
            </a:r>
            <a:endParaRPr lang="de-DE" sz="2400" dirty="0" smtClean="0"/>
          </a:p>
          <a:p>
            <a:r>
              <a:rPr lang="de-DE" sz="2400" dirty="0" smtClean="0"/>
              <a:t>Wenn </a:t>
            </a:r>
            <a:r>
              <a:rPr lang="de-DE" sz="2400" dirty="0"/>
              <a:t>wir jetzt neue Stromtrassen bauen ist das kontraproduktiv und verzögert die Energiewende!</a:t>
            </a:r>
          </a:p>
          <a:p>
            <a:endParaRPr lang="de-DE" sz="2400" dirty="0"/>
          </a:p>
        </p:txBody>
      </p:sp>
    </p:spTree>
    <p:extLst>
      <p:ext uri="{BB962C8B-B14F-4D97-AF65-F5344CB8AC3E}">
        <p14:creationId xmlns:p14="http://schemas.microsoft.com/office/powerpoint/2010/main" val="206548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148064" y="2204864"/>
            <a:ext cx="3744416" cy="2308324"/>
          </a:xfrm>
          <a:prstGeom prst="rect">
            <a:avLst/>
          </a:prstGeom>
          <a:noFill/>
        </p:spPr>
        <p:txBody>
          <a:bodyPr wrap="square" rtlCol="0">
            <a:spAutoFit/>
          </a:bodyPr>
          <a:lstStyle/>
          <a:p>
            <a:r>
              <a:rPr lang="de-DE" dirty="0" smtClean="0"/>
              <a:t>Die Karte zeigt die monatlichen </a:t>
            </a:r>
          </a:p>
          <a:p>
            <a:r>
              <a:rPr lang="de-DE" dirty="0" smtClean="0"/>
              <a:t>Stromkosten (für 3.500 kWh/a) des </a:t>
            </a:r>
            <a:endParaRPr lang="de-DE" dirty="0"/>
          </a:p>
          <a:p>
            <a:r>
              <a:rPr lang="de-DE" dirty="0" smtClean="0"/>
              <a:t>günstigsten </a:t>
            </a:r>
            <a:r>
              <a:rPr lang="de-DE" dirty="0"/>
              <a:t>Stromtarifes des</a:t>
            </a:r>
            <a:r>
              <a:rPr lang="de-DE" b="1" dirty="0"/>
              <a:t> lokalen Stromanbieters</a:t>
            </a:r>
            <a:r>
              <a:rPr lang="de-DE" dirty="0"/>
              <a:t> für 1437 </a:t>
            </a:r>
            <a:r>
              <a:rPr lang="de-DE" dirty="0" smtClean="0"/>
              <a:t>Orten. </a:t>
            </a:r>
          </a:p>
          <a:p>
            <a:r>
              <a:rPr lang="de-DE" dirty="0" smtClean="0"/>
              <a:t>Tarife </a:t>
            </a:r>
            <a:r>
              <a:rPr lang="de-DE" dirty="0"/>
              <a:t>mit Kaution und Vorkasse </a:t>
            </a:r>
            <a:r>
              <a:rPr lang="de-DE" dirty="0" smtClean="0"/>
              <a:t>sind nicht berücksichtigt.</a:t>
            </a:r>
            <a:br>
              <a:rPr lang="de-DE" dirty="0" smtClean="0"/>
            </a:br>
            <a:r>
              <a:rPr lang="de-DE" dirty="0" smtClean="0"/>
              <a:t>Datenquelle </a:t>
            </a:r>
            <a:r>
              <a:rPr lang="de-DE" dirty="0"/>
              <a:t>für Strompreise: Verivox.de </a:t>
            </a:r>
          </a:p>
        </p:txBody>
      </p:sp>
      <p:grpSp>
        <p:nvGrpSpPr>
          <p:cNvPr id="7" name="Gruppieren 6"/>
          <p:cNvGrpSpPr/>
          <p:nvPr/>
        </p:nvGrpSpPr>
        <p:grpSpPr>
          <a:xfrm>
            <a:off x="179512" y="44623"/>
            <a:ext cx="5050755" cy="6813377"/>
            <a:chOff x="179512" y="44623"/>
            <a:chExt cx="5050755" cy="681337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4623"/>
              <a:ext cx="5050755" cy="67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971600" y="6493986"/>
              <a:ext cx="3456384" cy="364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Textfeld 3"/>
          <p:cNvSpPr txBox="1"/>
          <p:nvPr/>
        </p:nvSpPr>
        <p:spPr>
          <a:xfrm>
            <a:off x="467544" y="6372036"/>
            <a:ext cx="6120680" cy="369332"/>
          </a:xfrm>
          <a:prstGeom prst="rect">
            <a:avLst/>
          </a:prstGeom>
          <a:noFill/>
        </p:spPr>
        <p:txBody>
          <a:bodyPr wrap="square" rtlCol="0">
            <a:spAutoFit/>
          </a:bodyPr>
          <a:lstStyle/>
          <a:p>
            <a:r>
              <a:rPr lang="de-DE" dirty="0">
                <a:latin typeface="Verdana" panose="020B0604030504040204" pitchFamily="34" charset="0"/>
                <a:ea typeface="Verdana" panose="020B0604030504040204" pitchFamily="34" charset="0"/>
                <a:cs typeface="Verdana" panose="020B0604030504040204" pitchFamily="34" charset="0"/>
              </a:rPr>
              <a:t>Quelle: Strompreis - Atlas von </a:t>
            </a:r>
            <a:r>
              <a:rPr lang="de-DE" dirty="0">
                <a:latin typeface="Verdana" panose="020B0604030504040204" pitchFamily="34" charset="0"/>
                <a:ea typeface="Verdana" panose="020B0604030504040204" pitchFamily="34" charset="0"/>
                <a:cs typeface="Verdana" panose="020B0604030504040204" pitchFamily="34" charset="0"/>
                <a:hlinkClick r:id="rId4" tooltip="StromAuskunft.de"/>
              </a:rPr>
              <a:t>StromAuskunft.de</a:t>
            </a:r>
            <a:r>
              <a:rPr lang="de-DE" dirty="0">
                <a:latin typeface="Verdana" panose="020B0604030504040204" pitchFamily="34" charset="0"/>
                <a:ea typeface="Verdana" panose="020B0604030504040204" pitchFamily="34" charset="0"/>
                <a:cs typeface="Verdana" panose="020B0604030504040204" pitchFamily="34" charset="0"/>
              </a:rPr>
              <a:t> </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4" y="4762474"/>
            <a:ext cx="4411100"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4932040" y="404664"/>
            <a:ext cx="4320480" cy="1754326"/>
          </a:xfrm>
          <a:prstGeom prst="rect">
            <a:avLst/>
          </a:prstGeom>
          <a:noFill/>
        </p:spPr>
        <p:txBody>
          <a:bodyPr wrap="square" rtlCol="0">
            <a:spAutoFit/>
          </a:bodyPr>
          <a:lstStyle/>
          <a:p>
            <a:r>
              <a:rPr lang="de-DE" sz="3600" b="1" dirty="0" smtClean="0">
                <a:latin typeface="Verdana" panose="020B0604030504040204" pitchFamily="34" charset="0"/>
                <a:ea typeface="Verdana" panose="020B0604030504040204" pitchFamily="34" charset="0"/>
                <a:cs typeface="Verdana" panose="020B0604030504040204" pitchFamily="34" charset="0"/>
              </a:rPr>
              <a:t>Haushalts-Stromkosten in Deutschland</a:t>
            </a:r>
            <a:endParaRPr lang="de-DE" sz="3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8641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Beschäftigung durch erneuerbare Energien in </a:t>
            </a:r>
            <a:r>
              <a:rPr lang="de-DE" dirty="0" smtClean="0"/>
              <a:t>Deutschland</a:t>
            </a:r>
            <a:endParaRPr lang="de-DE"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576164"/>
            <a:ext cx="797242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755576" y="6381328"/>
            <a:ext cx="6192688" cy="369332"/>
          </a:xfrm>
          <a:prstGeom prst="rect">
            <a:avLst/>
          </a:prstGeom>
          <a:noFill/>
        </p:spPr>
        <p:txBody>
          <a:bodyPr wrap="square" rtlCol="0">
            <a:spAutoFit/>
          </a:bodyPr>
          <a:lstStyle/>
          <a:p>
            <a:r>
              <a:rPr lang="de-DE" dirty="0" smtClean="0"/>
              <a:t>Quelle: </a:t>
            </a:r>
            <a:r>
              <a:rPr lang="de-DE" dirty="0" err="1" smtClean="0"/>
              <a:t>BMWi</a:t>
            </a:r>
            <a:r>
              <a:rPr lang="de-DE" dirty="0" smtClean="0"/>
              <a:t> – März 2015</a:t>
            </a:r>
            <a:endParaRPr lang="de-DE" dirty="0"/>
          </a:p>
        </p:txBody>
      </p:sp>
    </p:spTree>
    <p:extLst>
      <p:ext uri="{BB962C8B-B14F-4D97-AF65-F5344CB8AC3E}">
        <p14:creationId xmlns:p14="http://schemas.microsoft.com/office/powerpoint/2010/main" val="402484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9" y="116632"/>
            <a:ext cx="9022162"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251520" y="4725144"/>
            <a:ext cx="8640960" cy="2031325"/>
          </a:xfrm>
          <a:prstGeom prst="rect">
            <a:avLst/>
          </a:prstGeom>
        </p:spPr>
        <p:txBody>
          <a:bodyPr wrap="square">
            <a:spAutoFit/>
          </a:bodyPr>
          <a:lstStyle/>
          <a:p>
            <a:r>
              <a:rPr lang="de-DE" dirty="0" smtClean="0"/>
              <a:t>Es stellen sich </a:t>
            </a:r>
            <a:r>
              <a:rPr lang="de-DE" dirty="0"/>
              <a:t>folgende Fragen :</a:t>
            </a:r>
          </a:p>
          <a:p>
            <a:pPr lvl="0"/>
            <a:r>
              <a:rPr lang="de-DE" dirty="0"/>
              <a:t>Warum wird Österreich in der Tabelle nicht aufgeführt? </a:t>
            </a:r>
          </a:p>
          <a:p>
            <a:r>
              <a:rPr lang="de-DE" dirty="0"/>
              <a:t>2024:</a:t>
            </a:r>
          </a:p>
          <a:p>
            <a:pPr lvl="0"/>
            <a:r>
              <a:rPr lang="de-DE" dirty="0"/>
              <a:t>Was bedeutet es, wenn  „von Deutschland nach ...“  andere Übertragungskapazitäten (MW) angegeben sind als „von … nach Deutschland“? </a:t>
            </a:r>
          </a:p>
          <a:p>
            <a:r>
              <a:rPr lang="de-DE" dirty="0"/>
              <a:t>2034:</a:t>
            </a:r>
          </a:p>
          <a:p>
            <a:pPr lvl="0"/>
            <a:r>
              <a:rPr lang="de-DE" dirty="0"/>
              <a:t>Was ist der Hintergrund, dass die Leitungskapazitäten 2034 deutlich höher sind als 2024?</a:t>
            </a:r>
          </a:p>
        </p:txBody>
      </p:sp>
    </p:spTree>
    <p:extLst>
      <p:ext uri="{BB962C8B-B14F-4D97-AF65-F5344CB8AC3E}">
        <p14:creationId xmlns:p14="http://schemas.microsoft.com/office/powerpoint/2010/main" val="220609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Antworten von Dr. Wilfried </a:t>
            </a:r>
            <a:r>
              <a:rPr lang="de-DE" sz="2800" dirty="0" err="1" smtClean="0"/>
              <a:t>Attenberger</a:t>
            </a:r>
            <a:r>
              <a:rPr lang="de-DE" sz="2800" dirty="0" smtClean="0"/>
              <a:t> vom 26.03.2015</a:t>
            </a:r>
            <a:endParaRPr lang="de-DE" sz="2800" dirty="0"/>
          </a:p>
        </p:txBody>
      </p:sp>
      <p:sp>
        <p:nvSpPr>
          <p:cNvPr id="3" name="Inhaltsplatzhalter 2"/>
          <p:cNvSpPr>
            <a:spLocks noGrp="1"/>
          </p:cNvSpPr>
          <p:nvPr>
            <p:ph idx="1"/>
          </p:nvPr>
        </p:nvSpPr>
        <p:spPr/>
        <p:txBody>
          <a:bodyPr>
            <a:normAutofit fontScale="62500" lnSpcReduction="20000"/>
          </a:bodyPr>
          <a:lstStyle/>
          <a:p>
            <a:pPr lvl="0"/>
            <a:r>
              <a:rPr lang="de-DE" dirty="0"/>
              <a:t>Warum wird Österreich in der Tabelle nicht aufgeführt? </a:t>
            </a:r>
            <a:endParaRPr lang="de-DE" dirty="0" smtClean="0"/>
          </a:p>
          <a:p>
            <a:pPr lvl="1"/>
            <a:r>
              <a:rPr lang="de-DE" dirty="0" smtClean="0"/>
              <a:t>Weil </a:t>
            </a:r>
            <a:r>
              <a:rPr lang="de-DE" dirty="0"/>
              <a:t>A und D ein Marktgebiet sind (siehe EEX)</a:t>
            </a:r>
          </a:p>
          <a:p>
            <a:r>
              <a:rPr lang="de-DE" dirty="0" smtClean="0"/>
              <a:t>2024:Was </a:t>
            </a:r>
            <a:r>
              <a:rPr lang="de-DE" dirty="0"/>
              <a:t>bedeutet es, wenn  „von Deutschland nach ...“  andere Übertragungskapazitäten (MW) angegeben sind als „von … nach Deutschland“? </a:t>
            </a:r>
            <a:endParaRPr lang="de-DE" dirty="0" smtClean="0"/>
          </a:p>
          <a:p>
            <a:pPr lvl="1"/>
            <a:r>
              <a:rPr lang="de-DE" dirty="0" smtClean="0"/>
              <a:t>Prinzipiell </a:t>
            </a:r>
            <a:r>
              <a:rPr lang="de-DE" dirty="0"/>
              <a:t>kann das schon technische Gründe haben, wenn z.B. eine Phasenanpassung durchgeführt wird. Im Falle von Polen und Tschechien beruht dies aber auf insbesondere einem Wunsch von Polen, die gezielt Fehlanpassungen vornehmen wollen, um ihre Kohlekraftwerke vor billigem PV und Windstrom schützen zu können.</a:t>
            </a:r>
          </a:p>
          <a:p>
            <a:r>
              <a:rPr lang="de-DE" dirty="0" smtClean="0"/>
              <a:t>2034:Was </a:t>
            </a:r>
            <a:r>
              <a:rPr lang="de-DE" dirty="0"/>
              <a:t>ist der Hintergrund, dass die Leitungskapazitäten 2034 deutlich höher sind als 2024? </a:t>
            </a:r>
            <a:endParaRPr lang="de-DE" dirty="0" smtClean="0"/>
          </a:p>
          <a:p>
            <a:pPr lvl="1"/>
            <a:r>
              <a:rPr lang="de-DE" dirty="0" smtClean="0"/>
              <a:t>Politisch </a:t>
            </a:r>
            <a:r>
              <a:rPr lang="de-DE" dirty="0"/>
              <a:t>gewollt, um EU weiten Stromhandel zu fördern (Ziel der europäischen </a:t>
            </a:r>
            <a:r>
              <a:rPr lang="de-DE" dirty="0" smtClean="0"/>
              <a:t>Kommission</a:t>
            </a:r>
            <a:r>
              <a:rPr lang="de-DE" dirty="0"/>
              <a:t>)</a:t>
            </a:r>
            <a:br>
              <a:rPr lang="de-DE" dirty="0"/>
            </a:br>
            <a:endParaRPr lang="de-DE" dirty="0"/>
          </a:p>
        </p:txBody>
      </p:sp>
    </p:spTree>
    <p:extLst>
      <p:ext uri="{BB962C8B-B14F-4D97-AF65-F5344CB8AC3E}">
        <p14:creationId xmlns:p14="http://schemas.microsoft.com/office/powerpoint/2010/main" val="142708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t>Was inszeniert </a:t>
            </a:r>
            <a:r>
              <a:rPr lang="de-DE" dirty="0" err="1" smtClean="0"/>
              <a:t>TenneT</a:t>
            </a:r>
            <a:r>
              <a:rPr lang="de-DE" dirty="0" smtClean="0"/>
              <a:t>?</a:t>
            </a:r>
            <a:endParaRPr lang="de-DE" dirty="0"/>
          </a:p>
        </p:txBody>
      </p:sp>
      <p:sp>
        <p:nvSpPr>
          <p:cNvPr id="3" name="Inhaltsplatzhalter 2"/>
          <p:cNvSpPr>
            <a:spLocks noGrp="1"/>
          </p:cNvSpPr>
          <p:nvPr>
            <p:ph idx="1"/>
          </p:nvPr>
        </p:nvSpPr>
        <p:spPr/>
        <p:txBody>
          <a:bodyPr>
            <a:normAutofit/>
          </a:bodyPr>
          <a:lstStyle/>
          <a:p>
            <a:pPr lvl="0"/>
            <a:r>
              <a:rPr lang="de-DE" sz="2000" dirty="0" smtClean="0"/>
              <a:t>Beim letzten „Fachgespräch“ in Schweinfurt erklärte ein Vertreter von </a:t>
            </a:r>
            <a:r>
              <a:rPr lang="de-DE" sz="2000" dirty="0" err="1" smtClean="0"/>
              <a:t>TenneT</a:t>
            </a:r>
            <a:r>
              <a:rPr lang="de-DE" sz="2000" dirty="0" smtClean="0"/>
              <a:t>, dass die Kritik des BN an </a:t>
            </a:r>
            <a:r>
              <a:rPr lang="de-DE" sz="2000" dirty="0" err="1" smtClean="0"/>
              <a:t>TenneT</a:t>
            </a:r>
            <a:r>
              <a:rPr lang="de-DE" sz="2000" dirty="0" smtClean="0"/>
              <a:t> die Falschen treffe.</a:t>
            </a:r>
          </a:p>
          <a:p>
            <a:pPr lvl="0"/>
            <a:r>
              <a:rPr lang="de-DE" sz="2000" dirty="0" err="1" smtClean="0"/>
              <a:t>TenneT</a:t>
            </a:r>
            <a:r>
              <a:rPr lang="de-DE" sz="2000" dirty="0" smtClean="0"/>
              <a:t> arbeite nur im Auftrag der Bundesnetzagentur (BNA) und damit auch der Bundes-Politik(er).</a:t>
            </a:r>
          </a:p>
          <a:p>
            <a:pPr lvl="0"/>
            <a:r>
              <a:rPr lang="de-DE" sz="2000" dirty="0" smtClean="0"/>
              <a:t>Die drei Vertreter der BNA haben sich beim „Infomarkt“ in Bergrheinfeld dazu nicht geäußert.</a:t>
            </a:r>
          </a:p>
        </p:txBody>
      </p:sp>
    </p:spTree>
    <p:extLst>
      <p:ext uri="{BB962C8B-B14F-4D97-AF65-F5344CB8AC3E}">
        <p14:creationId xmlns:p14="http://schemas.microsoft.com/office/powerpoint/2010/main" val="251859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3" y="6237312"/>
            <a:ext cx="8585919" cy="553998"/>
          </a:xfrm>
          <a:prstGeom prst="rect">
            <a:avLst/>
          </a:prstGeom>
          <a:noFill/>
        </p:spPr>
        <p:txBody>
          <a:bodyPr wrap="square" rtlCol="0">
            <a:spAutoFit/>
          </a:bodyPr>
          <a:lstStyle/>
          <a:p>
            <a:r>
              <a:rPr lang="de-DE" dirty="0" smtClean="0"/>
              <a:t>Quelle: Dr. </a:t>
            </a:r>
            <a:r>
              <a:rPr lang="de-DE" dirty="0"/>
              <a:t>Werner Neumann, BUND </a:t>
            </a:r>
            <a:r>
              <a:rPr lang="de-DE" dirty="0" smtClean="0"/>
              <a:t>– Datei </a:t>
            </a:r>
            <a:r>
              <a:rPr lang="de-DE" sz="1200" dirty="0" smtClean="0"/>
              <a:t>„BUND </a:t>
            </a:r>
            <a:r>
              <a:rPr lang="de-DE" sz="1200" dirty="0"/>
              <a:t>Neumann Stromnetze und Bürgerenergiewende 18 9 14 </a:t>
            </a:r>
            <a:r>
              <a:rPr lang="de-DE" sz="1200" dirty="0" err="1" smtClean="0"/>
              <a:t>Oberthulba</a:t>
            </a:r>
            <a:r>
              <a:rPr lang="de-DE" sz="1200" dirty="0" smtClean="0"/>
              <a:t>“</a:t>
            </a:r>
            <a:endParaRPr lang="de-DE" sz="1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9" y="116632"/>
            <a:ext cx="8958948" cy="6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82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74638"/>
            <a:ext cx="8640960" cy="1143000"/>
          </a:xfrm>
        </p:spPr>
        <p:txBody>
          <a:bodyPr>
            <a:noAutofit/>
          </a:bodyPr>
          <a:lstStyle/>
          <a:p>
            <a:r>
              <a:rPr lang="de-DE" sz="3200" dirty="0" smtClean="0"/>
              <a:t>Stromerzeugung in Bayern und Stromtrassen in die Nachbarländer</a:t>
            </a:r>
            <a:endParaRPr lang="de-DE" sz="3200" dirty="0"/>
          </a:p>
        </p:txBody>
      </p:sp>
      <p:sp>
        <p:nvSpPr>
          <p:cNvPr id="6" name="Textfeld 5"/>
          <p:cNvSpPr txBox="1"/>
          <p:nvPr/>
        </p:nvSpPr>
        <p:spPr>
          <a:xfrm>
            <a:off x="827584" y="5661248"/>
            <a:ext cx="7704856" cy="954107"/>
          </a:xfrm>
          <a:prstGeom prst="rect">
            <a:avLst/>
          </a:prstGeom>
          <a:noFill/>
        </p:spPr>
        <p:txBody>
          <a:bodyPr wrap="square" rtlCol="0">
            <a:spAutoFit/>
          </a:bodyPr>
          <a:lstStyle/>
          <a:p>
            <a:r>
              <a:rPr lang="de-DE" sz="1400" dirty="0">
                <a:latin typeface="Verdana" panose="020B0604030504040204" pitchFamily="34" charset="0"/>
                <a:ea typeface="Verdana" panose="020B0604030504040204" pitchFamily="34" charset="0"/>
                <a:cs typeface="Verdana" panose="020B0604030504040204" pitchFamily="34" charset="0"/>
              </a:rPr>
              <a:t>Für eine sichere Stromversorgung in Bayern nach 2022 ist </a:t>
            </a:r>
            <a:r>
              <a:rPr lang="de-DE" sz="1400" dirty="0" smtClean="0">
                <a:latin typeface="Verdana" panose="020B0604030504040204" pitchFamily="34" charset="0"/>
                <a:ea typeface="Verdana" panose="020B0604030504040204" pitchFamily="34" charset="0"/>
                <a:cs typeface="Verdana" panose="020B0604030504040204" pitchFamily="34" charset="0"/>
              </a:rPr>
              <a:t>Atomkraft nicht </a:t>
            </a:r>
            <a:r>
              <a:rPr lang="de-DE" sz="1400" dirty="0">
                <a:latin typeface="Verdana" panose="020B0604030504040204" pitchFamily="34" charset="0"/>
                <a:ea typeface="Verdana" panose="020B0604030504040204" pitchFamily="34" charset="0"/>
                <a:cs typeface="Verdana" panose="020B0604030504040204" pitchFamily="34" charset="0"/>
              </a:rPr>
              <a:t>berücksichtigt und Windkraft und Photovoltaik nicht geeignet. </a:t>
            </a:r>
            <a:br>
              <a:rPr lang="de-DE" sz="1400" dirty="0">
                <a:latin typeface="Verdana" panose="020B0604030504040204" pitchFamily="34" charset="0"/>
                <a:ea typeface="Verdana" panose="020B0604030504040204" pitchFamily="34" charset="0"/>
                <a:cs typeface="Verdana" panose="020B0604030504040204" pitchFamily="34" charset="0"/>
              </a:rPr>
            </a:br>
            <a:r>
              <a:rPr lang="de-DE" sz="1400" dirty="0">
                <a:latin typeface="Verdana" panose="020B0604030504040204" pitchFamily="34" charset="0"/>
                <a:ea typeface="Verdana" panose="020B0604030504040204" pitchFamily="34" charset="0"/>
                <a:cs typeface="Verdana" panose="020B0604030504040204" pitchFamily="34" charset="0"/>
              </a:rPr>
              <a:t>Die Leitungen nach BW wurden nicht berücksichtigt, da dort ja auch </a:t>
            </a:r>
            <a:r>
              <a:rPr lang="de-DE" sz="1400" dirty="0" smtClean="0">
                <a:latin typeface="Verdana" panose="020B0604030504040204" pitchFamily="34" charset="0"/>
                <a:ea typeface="Verdana" panose="020B0604030504040204" pitchFamily="34" charset="0"/>
                <a:cs typeface="Verdana" panose="020B0604030504040204" pitchFamily="34" charset="0"/>
              </a:rPr>
              <a:t>Atomkraft </a:t>
            </a:r>
            <a:r>
              <a:rPr lang="de-DE" sz="1400" dirty="0">
                <a:latin typeface="Verdana" panose="020B0604030504040204" pitchFamily="34" charset="0"/>
                <a:ea typeface="Verdana" panose="020B0604030504040204" pitchFamily="34" charset="0"/>
                <a:cs typeface="Verdana" panose="020B0604030504040204" pitchFamily="34" charset="0"/>
              </a:rPr>
              <a:t>wegfällt.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8" y="1452563"/>
            <a:ext cx="629602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88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4638"/>
            <a:ext cx="8496944" cy="1143000"/>
          </a:xfrm>
        </p:spPr>
        <p:txBody>
          <a:bodyPr>
            <a:normAutofit/>
          </a:bodyPr>
          <a:lstStyle/>
          <a:p>
            <a:r>
              <a:rPr lang="de-DE" sz="2800" dirty="0" smtClean="0"/>
              <a:t>Indizes </a:t>
            </a:r>
            <a:r>
              <a:rPr lang="de-DE" sz="2800" dirty="0"/>
              <a:t>zu „Stromerzeugung in Bayern und Stromtrassen in die </a:t>
            </a:r>
            <a:r>
              <a:rPr lang="de-DE" sz="2800" dirty="0" smtClean="0"/>
              <a:t>Nachbarländer“ </a:t>
            </a:r>
            <a:endParaRPr lang="de-DE" sz="2800" dirty="0"/>
          </a:p>
        </p:txBody>
      </p:sp>
      <p:sp>
        <p:nvSpPr>
          <p:cNvPr id="3" name="Inhaltsplatzhalter 2"/>
          <p:cNvSpPr>
            <a:spLocks noGrp="1"/>
          </p:cNvSpPr>
          <p:nvPr>
            <p:ph idx="1"/>
          </p:nvPr>
        </p:nvSpPr>
        <p:spPr/>
        <p:txBody>
          <a:bodyPr>
            <a:normAutofit fontScale="47500" lnSpcReduction="20000"/>
          </a:bodyPr>
          <a:lstStyle/>
          <a:p>
            <a:pPr marL="514350" indent="-514350">
              <a:buFont typeface="+mj-lt"/>
              <a:buAutoNum type="arabicParenR"/>
            </a:pPr>
            <a:r>
              <a:rPr lang="de-DE" dirty="0" smtClean="0"/>
              <a:t>Drucksache </a:t>
            </a:r>
            <a:r>
              <a:rPr lang="de-DE" dirty="0"/>
              <a:t>des Bayerischen Landtages 17/2181 (Schriftliche Anfrage der Abgeordneten Christine Kamm BÜNDNIS 90/DIE GRÜNEN vom 19.03.2014</a:t>
            </a:r>
            <a:r>
              <a:rPr lang="de-DE" dirty="0" smtClean="0"/>
              <a:t>)</a:t>
            </a:r>
            <a:br>
              <a:rPr lang="de-DE" dirty="0" smtClean="0"/>
            </a:br>
            <a:r>
              <a:rPr lang="de-DE" u="sng" dirty="0" smtClean="0">
                <a:hlinkClick r:id="rId3"/>
              </a:rPr>
              <a:t>http</a:t>
            </a:r>
            <a:r>
              <a:rPr lang="de-DE" u="sng" dirty="0">
                <a:hlinkClick r:id="rId3"/>
              </a:rPr>
              <a:t>://</a:t>
            </a:r>
            <a:r>
              <a:rPr lang="de-DE" u="sng" dirty="0" smtClean="0">
                <a:hlinkClick r:id="rId3"/>
              </a:rPr>
              <a:t>www.gruene-fraktion-bayern.de/sites/default/files/17_0002181.pdf</a:t>
            </a:r>
            <a:r>
              <a:rPr lang="de-DE" u="sng" dirty="0" smtClean="0"/>
              <a:t/>
            </a:r>
            <a:br>
              <a:rPr lang="de-DE" u="sng" dirty="0" smtClean="0"/>
            </a:br>
            <a:r>
              <a:rPr lang="de-DE" dirty="0" smtClean="0"/>
              <a:t>Hier </a:t>
            </a:r>
            <a:r>
              <a:rPr lang="de-DE" dirty="0"/>
              <a:t>ist Wasserkraft mit 2,9 GW angegeben. Aus 4) ist zu ersehen, dass Speicherwasser und Pumpspeicher eine Kapazität von zusammen 0,627 GW haben</a:t>
            </a:r>
            <a:r>
              <a:rPr lang="de-DE" dirty="0" smtClean="0"/>
              <a:t>. Da </a:t>
            </a:r>
            <a:r>
              <a:rPr lang="de-DE" dirty="0"/>
              <a:t>diese nicht tagelang einspeisen können, wurden sie von den 2,9 GW abgezogen</a:t>
            </a:r>
            <a:r>
              <a:rPr lang="de-DE" dirty="0" smtClean="0"/>
              <a:t>. (Bayerisches Staatsministerium </a:t>
            </a:r>
            <a:r>
              <a:rPr lang="de-DE" dirty="0"/>
              <a:t>für Wirtschaft und Medien, Energie und </a:t>
            </a:r>
            <a:r>
              <a:rPr lang="de-DE" dirty="0" smtClean="0"/>
              <a:t>Technologie)</a:t>
            </a:r>
            <a:br>
              <a:rPr lang="de-DE" dirty="0" smtClean="0"/>
            </a:br>
            <a:endParaRPr lang="de-DE" dirty="0"/>
          </a:p>
          <a:p>
            <a:pPr marL="514350" indent="-514350">
              <a:buFont typeface="+mj-lt"/>
              <a:buAutoNum type="arabicParenR"/>
            </a:pPr>
            <a:r>
              <a:rPr lang="de-DE" dirty="0" smtClean="0"/>
              <a:t>Das </a:t>
            </a:r>
            <a:r>
              <a:rPr lang="de-DE" dirty="0"/>
              <a:t>sind bestehende Stromleitungen. Welche Strom-Übertragungskapazitäten </a:t>
            </a:r>
            <a:r>
              <a:rPr lang="de-DE" dirty="0" smtClean="0"/>
              <a:t/>
            </a:r>
            <a:br>
              <a:rPr lang="de-DE" dirty="0" smtClean="0"/>
            </a:br>
            <a:r>
              <a:rPr lang="de-DE" dirty="0" smtClean="0"/>
              <a:t>davon </a:t>
            </a:r>
            <a:r>
              <a:rPr lang="de-DE" dirty="0"/>
              <a:t>für eine sichere Stromversorgung tatsächlich zur Verfügung stehen, </a:t>
            </a:r>
            <a:br>
              <a:rPr lang="de-DE" dirty="0"/>
            </a:br>
            <a:r>
              <a:rPr lang="de-DE" dirty="0" smtClean="0"/>
              <a:t>ist </a:t>
            </a:r>
            <a:r>
              <a:rPr lang="de-DE" dirty="0"/>
              <a:t>aus 1) nicht ersehen. </a:t>
            </a:r>
            <a:r>
              <a:rPr lang="de-DE" dirty="0" smtClean="0"/>
              <a:t/>
            </a:r>
            <a:br>
              <a:rPr lang="de-DE" dirty="0" smtClean="0"/>
            </a:br>
            <a:endParaRPr lang="de-DE" dirty="0" smtClean="0"/>
          </a:p>
          <a:p>
            <a:pPr marL="514350" indent="-514350">
              <a:buFont typeface="+mj-lt"/>
              <a:buAutoNum type="arabicParenR"/>
            </a:pPr>
            <a:r>
              <a:rPr lang="de-DE" u="sng" dirty="0" smtClean="0">
                <a:hlinkClick r:id="rId4"/>
              </a:rPr>
              <a:t>http</a:t>
            </a:r>
            <a:r>
              <a:rPr lang="de-DE" u="sng" dirty="0">
                <a:hlinkClick r:id="rId4"/>
              </a:rPr>
              <a:t>://</a:t>
            </a:r>
            <a:r>
              <a:rPr lang="de-DE" u="sng" dirty="0" smtClean="0">
                <a:hlinkClick r:id="rId4"/>
              </a:rPr>
              <a:t>www.bayern-innovativ.de/ib/site/documents/media/5ff07424-07d6-eaf1-1cb1-c69cc5ab1e25.pdf/Projektnews_CET_4_2013_End_FREI_klein.pdf</a:t>
            </a:r>
            <a:endParaRPr lang="de-DE" u="sng" dirty="0" smtClean="0"/>
          </a:p>
          <a:p>
            <a:pPr marL="514350" indent="-514350">
              <a:buFont typeface="+mj-lt"/>
              <a:buAutoNum type="arabicParenR"/>
            </a:pPr>
            <a:endParaRPr lang="de-DE" u="sng" dirty="0" smtClean="0"/>
          </a:p>
          <a:p>
            <a:pPr marL="514350" indent="-514350">
              <a:buFont typeface="+mj-lt"/>
              <a:buAutoNum type="arabicParenR"/>
            </a:pPr>
            <a:r>
              <a:rPr lang="de-DE" u="sng" dirty="0" smtClean="0">
                <a:hlinkClick r:id="rId5"/>
              </a:rPr>
              <a:t>http</a:t>
            </a:r>
            <a:r>
              <a:rPr lang="de-DE" u="sng" dirty="0">
                <a:hlinkClick r:id="rId5"/>
              </a:rPr>
              <a:t>://www.energie-innovativ.de/fileadmin/user_upload/stmwivt/Publikationen/2013/Daten_zur_bayerischen_Energieversorgung__2013.pdf</a:t>
            </a:r>
            <a:endParaRPr lang="de-DE" dirty="0"/>
          </a:p>
          <a:p>
            <a:pPr marL="514350" indent="-514350">
              <a:buFont typeface="+mj-lt"/>
              <a:buAutoNum type="arabicParenR"/>
            </a:pPr>
            <a:endParaRPr lang="de-DE" dirty="0"/>
          </a:p>
        </p:txBody>
      </p:sp>
    </p:spTree>
    <p:extLst>
      <p:ext uri="{BB962C8B-B14F-4D97-AF65-F5344CB8AC3E}">
        <p14:creationId xmlns:p14="http://schemas.microsoft.com/office/powerpoint/2010/main" val="202807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44" y="261288"/>
            <a:ext cx="6703224" cy="5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39552" y="6164624"/>
            <a:ext cx="8064896" cy="646331"/>
          </a:xfrm>
          <a:prstGeom prst="rect">
            <a:avLst/>
          </a:prstGeom>
          <a:noFill/>
        </p:spPr>
        <p:txBody>
          <a:bodyPr wrap="square" rtlCol="0">
            <a:spAutoFit/>
          </a:bodyPr>
          <a:lstStyle/>
          <a:p>
            <a:r>
              <a:rPr lang="de-DE" dirty="0"/>
              <a:t>Quelle: Dr. Werner Neumann - Versorgungssicherheit durch Kraft-Wärme-Kopplung und Stromeinsparung </a:t>
            </a:r>
            <a:r>
              <a:rPr lang="de-DE" smtClean="0"/>
              <a:t>in Bayern –  09.01.2015</a:t>
            </a:r>
            <a:endParaRPr lang="de-DE" dirty="0"/>
          </a:p>
        </p:txBody>
      </p:sp>
    </p:spTree>
    <p:extLst>
      <p:ext uri="{BB962C8B-B14F-4D97-AF65-F5344CB8AC3E}">
        <p14:creationId xmlns:p14="http://schemas.microsoft.com/office/powerpoint/2010/main" val="377788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Netzbetreiber haben nicht berücksichtigt:</a:t>
            </a:r>
            <a:endParaRPr lang="de-DE" dirty="0"/>
          </a:p>
        </p:txBody>
      </p:sp>
      <p:sp>
        <p:nvSpPr>
          <p:cNvPr id="3" name="Inhaltsplatzhalter 2"/>
          <p:cNvSpPr>
            <a:spLocks noGrp="1"/>
          </p:cNvSpPr>
          <p:nvPr>
            <p:ph idx="1"/>
          </p:nvPr>
        </p:nvSpPr>
        <p:spPr>
          <a:xfrm>
            <a:off x="457200" y="1600200"/>
            <a:ext cx="8229600" cy="4781128"/>
          </a:xfrm>
        </p:spPr>
        <p:txBody>
          <a:bodyPr>
            <a:noAutofit/>
          </a:bodyPr>
          <a:lstStyle/>
          <a:p>
            <a:r>
              <a:rPr lang="de-DE" sz="2400" dirty="0" smtClean="0"/>
              <a:t>Nicht die Ebene der regionalen Netze einbezogen</a:t>
            </a:r>
          </a:p>
          <a:p>
            <a:r>
              <a:rPr lang="de-DE" sz="2400" dirty="0" smtClean="0"/>
              <a:t>Kappung von Einspeisespitzen</a:t>
            </a:r>
          </a:p>
          <a:p>
            <a:r>
              <a:rPr lang="de-DE" sz="2400" dirty="0" smtClean="0"/>
              <a:t>Stromerzeugungskapazitäten </a:t>
            </a:r>
            <a:r>
              <a:rPr lang="de-DE" sz="2400" dirty="0"/>
              <a:t>unter 10 MW</a:t>
            </a:r>
          </a:p>
          <a:p>
            <a:r>
              <a:rPr lang="de-DE" sz="2400" dirty="0" smtClean="0"/>
              <a:t>Politisch </a:t>
            </a:r>
            <a:r>
              <a:rPr lang="de-DE" sz="2400" dirty="0"/>
              <a:t>gewollter KWK-Ausbau (25 %)</a:t>
            </a:r>
          </a:p>
          <a:p>
            <a:r>
              <a:rPr lang="de-DE" sz="2400" dirty="0" smtClean="0"/>
              <a:t>Strom-Einsparziele </a:t>
            </a:r>
            <a:r>
              <a:rPr lang="de-DE" sz="2400" dirty="0"/>
              <a:t>der Politik (10 %)</a:t>
            </a:r>
          </a:p>
          <a:p>
            <a:r>
              <a:rPr lang="de-DE" sz="2400" dirty="0" smtClean="0"/>
              <a:t>Dynamischer </a:t>
            </a:r>
            <a:r>
              <a:rPr lang="de-DE" sz="2400" dirty="0"/>
              <a:t>Ausbau der EE</a:t>
            </a:r>
          </a:p>
          <a:p>
            <a:r>
              <a:rPr lang="de-DE" sz="2400" dirty="0" smtClean="0"/>
              <a:t>Demand-Side-Management </a:t>
            </a:r>
            <a:r>
              <a:rPr lang="de-DE" sz="2400" dirty="0"/>
              <a:t>(kurz DSM) zur Kappung kurzfristiger Spitzen</a:t>
            </a:r>
          </a:p>
          <a:p>
            <a:r>
              <a:rPr lang="de-DE" sz="2400" dirty="0" smtClean="0"/>
              <a:t>Netzoptimierung </a:t>
            </a:r>
            <a:r>
              <a:rPr lang="de-DE" sz="2400" dirty="0"/>
              <a:t>vor Bau neuer </a:t>
            </a:r>
            <a:r>
              <a:rPr lang="de-DE" sz="2400" dirty="0" smtClean="0"/>
              <a:t>Trassen (u.a. Hochtemperaturseile)</a:t>
            </a:r>
          </a:p>
          <a:p>
            <a:r>
              <a:rPr lang="de-DE" sz="2400" dirty="0" smtClean="0"/>
              <a:t>Flexibilisierungsoptionen</a:t>
            </a:r>
            <a:endParaRPr lang="de-DE" sz="2400" dirty="0"/>
          </a:p>
        </p:txBody>
      </p:sp>
    </p:spTree>
    <p:extLst>
      <p:ext uri="{BB962C8B-B14F-4D97-AF65-F5344CB8AC3E}">
        <p14:creationId xmlns:p14="http://schemas.microsoft.com/office/powerpoint/2010/main" val="2659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Flexibilitätsoptionen</a:t>
            </a:r>
            <a:endParaRPr lang="de-DE" dirty="0"/>
          </a:p>
        </p:txBody>
      </p:sp>
      <p:sp>
        <p:nvSpPr>
          <p:cNvPr id="3" name="Inhaltsplatzhalter 2"/>
          <p:cNvSpPr>
            <a:spLocks noGrp="1"/>
          </p:cNvSpPr>
          <p:nvPr>
            <p:ph idx="1"/>
          </p:nvPr>
        </p:nvSpPr>
        <p:spPr/>
        <p:txBody>
          <a:bodyPr>
            <a:normAutofit/>
          </a:bodyPr>
          <a:lstStyle/>
          <a:p>
            <a:r>
              <a:rPr lang="de-DE" sz="2400" dirty="0"/>
              <a:t>Demand-Side-Management</a:t>
            </a:r>
            <a:endParaRPr lang="de-DE" sz="2400" dirty="0" smtClean="0"/>
          </a:p>
          <a:p>
            <a:r>
              <a:rPr lang="de-DE" sz="2400" dirty="0" smtClean="0"/>
              <a:t>Power-</a:t>
            </a:r>
            <a:r>
              <a:rPr lang="de-DE" sz="2400" dirty="0" err="1" smtClean="0"/>
              <a:t>to</a:t>
            </a:r>
            <a:r>
              <a:rPr lang="de-DE" sz="2400" dirty="0" smtClean="0"/>
              <a:t>-</a:t>
            </a:r>
            <a:r>
              <a:rPr lang="de-DE" sz="2400" dirty="0" err="1" smtClean="0"/>
              <a:t>heat</a:t>
            </a:r>
            <a:r>
              <a:rPr lang="de-DE" sz="2400" dirty="0" smtClean="0"/>
              <a:t> / Power-</a:t>
            </a:r>
            <a:r>
              <a:rPr lang="de-DE" sz="2400" dirty="0" err="1" smtClean="0"/>
              <a:t>to</a:t>
            </a:r>
            <a:r>
              <a:rPr lang="de-DE" sz="2400" dirty="0" smtClean="0"/>
              <a:t>-</a:t>
            </a:r>
            <a:r>
              <a:rPr lang="de-DE" sz="2400" dirty="0" err="1" smtClean="0"/>
              <a:t>cold</a:t>
            </a:r>
            <a:endParaRPr lang="de-DE" sz="2400" dirty="0" smtClean="0"/>
          </a:p>
          <a:p>
            <a:r>
              <a:rPr lang="de-DE" sz="2400" dirty="0" smtClean="0"/>
              <a:t>Power-</a:t>
            </a:r>
            <a:r>
              <a:rPr lang="de-DE" sz="2400" dirty="0" err="1" smtClean="0"/>
              <a:t>to</a:t>
            </a:r>
            <a:r>
              <a:rPr lang="de-DE" sz="2400" dirty="0" smtClean="0"/>
              <a:t>-gas</a:t>
            </a:r>
          </a:p>
          <a:p>
            <a:r>
              <a:rPr lang="de-DE" sz="2400" dirty="0" smtClean="0"/>
              <a:t>Power-</a:t>
            </a:r>
            <a:r>
              <a:rPr lang="de-DE" sz="2400" dirty="0" err="1" smtClean="0"/>
              <a:t>to</a:t>
            </a:r>
            <a:r>
              <a:rPr lang="de-DE" sz="2400" dirty="0" smtClean="0"/>
              <a:t>-liquid</a:t>
            </a:r>
          </a:p>
          <a:p>
            <a:r>
              <a:rPr lang="de-DE" sz="2400" dirty="0" smtClean="0"/>
              <a:t>Flexibilisierung von (Biogas-)KWK</a:t>
            </a:r>
          </a:p>
          <a:p>
            <a:r>
              <a:rPr lang="de-DE" sz="2400" dirty="0"/>
              <a:t>Speicher </a:t>
            </a:r>
            <a:r>
              <a:rPr lang="de-DE" sz="2400" dirty="0" smtClean="0"/>
              <a:t>(bis </a:t>
            </a:r>
            <a:r>
              <a:rPr lang="de-DE" sz="2400" dirty="0"/>
              <a:t>1 GW </a:t>
            </a:r>
            <a:r>
              <a:rPr lang="de-DE" sz="2400" dirty="0" smtClean="0"/>
              <a:t>mehr in </a:t>
            </a:r>
            <a:r>
              <a:rPr lang="de-DE" sz="2400" dirty="0"/>
              <a:t>Bayern) </a:t>
            </a:r>
            <a:endParaRPr lang="de-DE" sz="2400" dirty="0" smtClean="0"/>
          </a:p>
          <a:p>
            <a:r>
              <a:rPr lang="de-DE" sz="2400" dirty="0" smtClean="0"/>
              <a:t>Batterien (für kleine Anlagen)</a:t>
            </a:r>
            <a:endParaRPr lang="de-DE" dirty="0"/>
          </a:p>
        </p:txBody>
      </p:sp>
    </p:spTree>
    <p:extLst>
      <p:ext uri="{BB962C8B-B14F-4D97-AF65-F5344CB8AC3E}">
        <p14:creationId xmlns:p14="http://schemas.microsoft.com/office/powerpoint/2010/main" val="5541837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1411</Words>
  <Application>Microsoft Office PowerPoint</Application>
  <PresentationFormat>Bildschirmpräsentation (4:3)</PresentationFormat>
  <Paragraphs>206</Paragraphs>
  <Slides>25</Slides>
  <Notes>10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Larissa</vt:lpstr>
      <vt:lpstr>Wie sicher ist die Stromversorgung in Bayern ohne SuedLink  nach 2022?</vt:lpstr>
      <vt:lpstr>Was inszeniert TenneT?</vt:lpstr>
      <vt:lpstr>Was inszeniert TenneT?</vt:lpstr>
      <vt:lpstr>PowerPoint-Präsentation</vt:lpstr>
      <vt:lpstr>Stromerzeugung in Bayern und Stromtrassen in die Nachbarländer</vt:lpstr>
      <vt:lpstr>Indizes zu „Stromerzeugung in Bayern und Stromtrassen in die Nachbarländer“ </vt:lpstr>
      <vt:lpstr>PowerPoint-Präsentation</vt:lpstr>
      <vt:lpstr>Netzbetreiber haben nicht berücksichtigt:</vt:lpstr>
      <vt:lpstr>Flexibilitätsoptionen</vt:lpstr>
      <vt:lpstr>Weitere Gedanken</vt:lpstr>
      <vt:lpstr>Kritik des BUND Naturschutz in Bayern e.V.</vt:lpstr>
      <vt:lpstr>Sichere Stromversorgung mit Windkraft?</vt:lpstr>
      <vt:lpstr>Jahresdauerlinien Wind und PV</vt:lpstr>
      <vt:lpstr>Sichere Stromversorgung mit Windkraft?</vt:lpstr>
      <vt:lpstr>PowerPoint-Präsentation</vt:lpstr>
      <vt:lpstr>Jahresdauerlinien Wind und PV</vt:lpstr>
      <vt:lpstr>Erkenntnisse aus der Jahresdauerlinie</vt:lpstr>
      <vt:lpstr>PowerPoint-Präsentation</vt:lpstr>
      <vt:lpstr>Nutzungsdauer und Investkosten (Angaben EUR in 2013er Werten)</vt:lpstr>
      <vt:lpstr>Stromspeicher oder -trassen?</vt:lpstr>
      <vt:lpstr>Stromspeicher oder -trassen?</vt:lpstr>
      <vt:lpstr>PowerPoint-Präsentation</vt:lpstr>
      <vt:lpstr>Beschäftigung durch erneuerbare Energien in Deutschland</vt:lpstr>
      <vt:lpstr>PowerPoint-Präsentation</vt:lpstr>
      <vt:lpstr>Antworten von Dr. Wilfried Attenberger vom 26.03.2015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Strombedarf in Bayern: 12,5 GW</dc:title>
  <dc:creator>Erich</dc:creator>
  <cp:lastModifiedBy>Erich</cp:lastModifiedBy>
  <cp:revision>122</cp:revision>
  <dcterms:created xsi:type="dcterms:W3CDTF">2014-11-30T22:48:31Z</dcterms:created>
  <dcterms:modified xsi:type="dcterms:W3CDTF">2015-08-03T12:53:41Z</dcterms:modified>
</cp:coreProperties>
</file>